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5"/>
  </p:notesMasterIdLst>
  <p:sldIdLst>
    <p:sldId id="256" r:id="rId2"/>
    <p:sldId id="346" r:id="rId3"/>
    <p:sldId id="294" r:id="rId4"/>
    <p:sldId id="257" r:id="rId5"/>
    <p:sldId id="319" r:id="rId6"/>
    <p:sldId id="339" r:id="rId7"/>
    <p:sldId id="296" r:id="rId8"/>
    <p:sldId id="300" r:id="rId9"/>
    <p:sldId id="305" r:id="rId10"/>
    <p:sldId id="338" r:id="rId11"/>
    <p:sldId id="306" r:id="rId12"/>
    <p:sldId id="262" r:id="rId13"/>
    <p:sldId id="309" r:id="rId14"/>
    <p:sldId id="340" r:id="rId15"/>
    <p:sldId id="341" r:id="rId16"/>
    <p:sldId id="310" r:id="rId17"/>
    <p:sldId id="311" r:id="rId18"/>
    <p:sldId id="312" r:id="rId19"/>
    <p:sldId id="347" r:id="rId20"/>
    <p:sldId id="348" r:id="rId21"/>
    <p:sldId id="349" r:id="rId22"/>
    <p:sldId id="350" r:id="rId23"/>
    <p:sldId id="314" r:id="rId24"/>
    <p:sldId id="316" r:id="rId25"/>
    <p:sldId id="317" r:id="rId26"/>
    <p:sldId id="325" r:id="rId27"/>
    <p:sldId id="318" r:id="rId28"/>
    <p:sldId id="326" r:id="rId29"/>
    <p:sldId id="263" r:id="rId30"/>
    <p:sldId id="351" r:id="rId31"/>
    <p:sldId id="354" r:id="rId32"/>
    <p:sldId id="352" r:id="rId33"/>
    <p:sldId id="328" r:id="rId34"/>
    <p:sldId id="329" r:id="rId35"/>
    <p:sldId id="353" r:id="rId36"/>
    <p:sldId id="331" r:id="rId37"/>
    <p:sldId id="330" r:id="rId38"/>
    <p:sldId id="343" r:id="rId39"/>
    <p:sldId id="332" r:id="rId40"/>
    <p:sldId id="334" r:id="rId41"/>
    <p:sldId id="335" r:id="rId42"/>
    <p:sldId id="324" r:id="rId43"/>
    <p:sldId id="336" r:id="rId44"/>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4269" autoAdjust="0"/>
    <p:restoredTop sz="90762" autoAdjust="0"/>
  </p:normalViewPr>
  <p:slideViewPr>
    <p:cSldViewPr snapToGrid="0">
      <p:cViewPr varScale="1">
        <p:scale>
          <a:sx n="108" d="100"/>
          <a:sy n="108" d="100"/>
        </p:scale>
        <p:origin x="101" y="293"/>
      </p:cViewPr>
      <p:guideLst/>
    </p:cSldViewPr>
  </p:slideViewPr>
  <p:notesTextViewPr>
    <p:cViewPr>
      <p:scale>
        <a:sx n="1" d="1"/>
        <a:sy n="1" d="1"/>
      </p:scale>
      <p:origin x="0" y="0"/>
    </p:cViewPr>
  </p:notesTextViewPr>
  <p:sorterViewPr>
    <p:cViewPr>
      <p:scale>
        <a:sx n="200" d="100"/>
        <a:sy n="200" d="100"/>
      </p:scale>
      <p:origin x="0" y="-4867"/>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981849F-C73A-4991-8211-95353DF346DF}" type="datetimeFigureOut">
              <a:rPr lang="fr-FR" smtClean="0"/>
              <a:t>26/01/2024</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4E7D492-44CA-4D28-BBE4-3B9254E92FB5}" type="slidenum">
              <a:rPr lang="fr-FR" smtClean="0"/>
              <a:t>‹N°›</a:t>
            </a:fld>
            <a:endParaRPr lang="fr-FR"/>
          </a:p>
        </p:txBody>
      </p:sp>
    </p:spTree>
    <p:extLst>
      <p:ext uri="{BB962C8B-B14F-4D97-AF65-F5344CB8AC3E}">
        <p14:creationId xmlns:p14="http://schemas.microsoft.com/office/powerpoint/2010/main" val="28848001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US" dirty="0" err="1" smtClean="0"/>
              <a:t>ossible</a:t>
            </a:r>
            <a:r>
              <a:rPr lang="en-US" dirty="0" smtClean="0"/>
              <a:t> pathogenic mechanisms might include chronic stimulation of the immune system as a result of persistent infection or persistent unviable pathogen structures. b, Alternative modes of immune activation might involve targeting self-antigens either due to infection-triggered impairment of regulatory T (</a:t>
            </a:r>
            <a:r>
              <a:rPr lang="en-US" dirty="0" err="1" smtClean="0"/>
              <a:t>Treg</a:t>
            </a:r>
            <a:r>
              <a:rPr lang="en-US" dirty="0" smtClean="0"/>
              <a:t>) cell function, molecular mimicry, or other mechanisms. c, Chronic pathology might also result from dysregulation of the microbiota–gut–brain axis. d, Some features of PAISs could be explained by permanent organ damage. These processes are not mutually exclusive and could exist in combination or be pronounced with varied intensity in different PAIS subsets.</a:t>
            </a:r>
            <a:endParaRPr lang="fr-FR" dirty="0"/>
          </a:p>
        </p:txBody>
      </p:sp>
      <p:sp>
        <p:nvSpPr>
          <p:cNvPr id="4" name="Espace réservé du numéro de diapositive 3"/>
          <p:cNvSpPr>
            <a:spLocks noGrp="1"/>
          </p:cNvSpPr>
          <p:nvPr>
            <p:ph type="sldNum" sz="quarter" idx="10"/>
          </p:nvPr>
        </p:nvSpPr>
        <p:spPr/>
        <p:txBody>
          <a:bodyPr/>
          <a:lstStyle/>
          <a:p>
            <a:fld id="{01753473-6590-4771-BE06-929333580E53}" type="slidenum">
              <a:rPr lang="fr-FR" smtClean="0"/>
              <a:t>4</a:t>
            </a:fld>
            <a:endParaRPr lang="fr-FR"/>
          </a:p>
        </p:txBody>
      </p:sp>
    </p:spTree>
    <p:extLst>
      <p:ext uri="{BB962C8B-B14F-4D97-AF65-F5344CB8AC3E}">
        <p14:creationId xmlns:p14="http://schemas.microsoft.com/office/powerpoint/2010/main" val="29957276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sz="1200" b="0" i="0" u="none" strike="noStrike" kern="1200" baseline="0" dirty="0" smtClean="0">
                <a:solidFill>
                  <a:schemeClr val="tx1"/>
                </a:solidFill>
                <a:latin typeface="+mn-lt"/>
                <a:ea typeface="+mn-ea"/>
                <a:cs typeface="+mn-cs"/>
              </a:rPr>
              <a:t>Figure 1.PossiblemechanismscontributingtoCOVID-19-relatedcognitiveimpairment (A) Respiratorysysteminflammationcausesinflammationofthenervoussystemthroughsystemicchemokinesandotherpossiblemechanisms.CNScytokines, </a:t>
            </a:r>
            <a:r>
              <a:rPr lang="fr-FR" sz="1200" b="0" i="0" u="none" strike="noStrike" kern="1200" baseline="0" dirty="0" err="1" smtClean="0">
                <a:solidFill>
                  <a:schemeClr val="tx1"/>
                </a:solidFill>
                <a:latin typeface="+mn-lt"/>
                <a:ea typeface="+mn-ea"/>
                <a:cs typeface="+mn-cs"/>
              </a:rPr>
              <a:t>chemokines</a:t>
            </a:r>
            <a:r>
              <a:rPr lang="fr-FR" sz="1200" b="0" i="0" u="none" strike="noStrike" kern="1200" baseline="0" dirty="0" smtClean="0">
                <a:solidFill>
                  <a:schemeClr val="tx1"/>
                </a:solidFill>
                <a:latin typeface="+mn-lt"/>
                <a:ea typeface="+mn-ea"/>
                <a:cs typeface="+mn-cs"/>
              </a:rPr>
              <a:t>, andreactivemicrogliadysregulatemultipleneuralcelltypes,disruptmyelinhomeostasisandplasticity,impairhippocampalneurogenesis, and </a:t>
            </a:r>
            <a:r>
              <a:rPr lang="fr-FR" sz="1200" b="0" i="0" u="none" strike="noStrike" kern="1200" baseline="0" dirty="0" err="1" smtClean="0">
                <a:solidFill>
                  <a:schemeClr val="tx1"/>
                </a:solidFill>
                <a:latin typeface="+mn-lt"/>
                <a:ea typeface="+mn-ea"/>
                <a:cs typeface="+mn-cs"/>
              </a:rPr>
              <a:t>induce</a:t>
            </a:r>
            <a:r>
              <a:rPr lang="fr-FR" sz="1200" b="0" i="0" u="none" strike="noStrike" kern="1200" baseline="0" dirty="0" smtClean="0">
                <a:solidFill>
                  <a:schemeClr val="tx1"/>
                </a:solidFill>
                <a:latin typeface="+mn-lt"/>
                <a:ea typeface="+mn-ea"/>
                <a:cs typeface="+mn-cs"/>
              </a:rPr>
              <a:t> neurotoxicastrocytereactivity,eachofwhichcanimpairneuralcircuitfunctionandthuscognition. (B) Anti-neuralautoantibodiesandTcellscancauseautoimmuneencephalitisinpatientswithCOVID-19andcouldcontributetoongoingimmune-mediated </a:t>
            </a:r>
            <a:r>
              <a:rPr lang="fr-FR" sz="1200" b="0" i="0" u="none" strike="noStrike" kern="1200" baseline="0" dirty="0" err="1" smtClean="0">
                <a:solidFill>
                  <a:schemeClr val="tx1"/>
                </a:solidFill>
                <a:latin typeface="+mn-lt"/>
                <a:ea typeface="+mn-ea"/>
                <a:cs typeface="+mn-cs"/>
              </a:rPr>
              <a:t>injury</a:t>
            </a:r>
            <a:r>
              <a:rPr lang="fr-FR" sz="1200" b="0" i="0" u="none" strike="noStrike" kern="1200" baseline="0" dirty="0" smtClean="0">
                <a:solidFill>
                  <a:schemeClr val="tx1"/>
                </a:solidFill>
                <a:latin typeface="+mn-lt"/>
                <a:ea typeface="+mn-ea"/>
                <a:cs typeface="+mn-cs"/>
              </a:rPr>
              <a:t>. (C) </a:t>
            </a:r>
            <a:r>
              <a:rPr lang="fr-FR" sz="1200" b="0" i="0" u="none" strike="noStrike" kern="1200" baseline="0" dirty="0" err="1" smtClean="0">
                <a:solidFill>
                  <a:schemeClr val="tx1"/>
                </a:solidFill>
                <a:latin typeface="+mn-lt"/>
                <a:ea typeface="+mn-ea"/>
                <a:cs typeface="+mn-cs"/>
              </a:rPr>
              <a:t>Neuroinvasiveinfectionisrarelydetectedbutcanoccur</a:t>
            </a:r>
            <a:r>
              <a:rPr lang="fr-FR" sz="1200" b="0" i="0" u="none" strike="noStrike" kern="1200" baseline="0" dirty="0" smtClean="0">
                <a:solidFill>
                  <a:schemeClr val="tx1"/>
                </a:solidFill>
                <a:latin typeface="+mn-lt"/>
                <a:ea typeface="+mn-ea"/>
                <a:cs typeface="+mn-cs"/>
              </a:rPr>
              <a:t>. (D) COVID-19cantriggerreactivationoflatentherpesvirusinfections,mostprominentlyEBV,whichcaninturnincitefurtherinflammation. (E) </a:t>
            </a:r>
            <a:r>
              <a:rPr lang="fr-FR" sz="1200" b="0" i="0" u="none" strike="noStrike" kern="1200" baseline="0" dirty="0" err="1" smtClean="0">
                <a:solidFill>
                  <a:schemeClr val="tx1"/>
                </a:solidFill>
                <a:latin typeface="+mn-lt"/>
                <a:ea typeface="+mn-ea"/>
                <a:cs typeface="+mn-cs"/>
              </a:rPr>
              <a:t>Neurovasculardysfunction,includingblood-brain-barrierdisruption</a:t>
            </a:r>
            <a:r>
              <a:rPr lang="fr-FR" sz="1200" b="0" i="0" u="none" strike="noStrike" kern="1200" baseline="0" dirty="0" smtClean="0">
                <a:solidFill>
                  <a:schemeClr val="tx1"/>
                </a:solidFill>
                <a:latin typeface="+mn-lt"/>
                <a:ea typeface="+mn-ea"/>
                <a:cs typeface="+mn-cs"/>
              </a:rPr>
              <a:t>(</a:t>
            </a:r>
            <a:r>
              <a:rPr lang="fr-FR" sz="1200" b="0" i="0" u="none" strike="noStrike" kern="1200" baseline="0" dirty="0" err="1" smtClean="0">
                <a:solidFill>
                  <a:schemeClr val="tx1"/>
                </a:solidFill>
                <a:latin typeface="+mn-lt"/>
                <a:ea typeface="+mn-ea"/>
                <a:cs typeface="+mn-cs"/>
              </a:rPr>
              <a:t>astrocyteendfeet,green</a:t>
            </a:r>
            <a:r>
              <a:rPr lang="fr-FR" sz="1200" b="0" i="0" u="none" strike="noStrike" kern="1200" baseline="0" dirty="0" smtClean="0">
                <a:solidFill>
                  <a:schemeClr val="tx1"/>
                </a:solidFill>
                <a:latin typeface="+mn-lt"/>
                <a:ea typeface="+mn-ea"/>
                <a:cs typeface="+mn-cs"/>
              </a:rPr>
              <a:t>)</a:t>
            </a:r>
            <a:r>
              <a:rPr lang="fr-FR" sz="1200" b="0" i="0" u="none" strike="noStrike" kern="1200" baseline="0" dirty="0" err="1" smtClean="0">
                <a:solidFill>
                  <a:schemeClr val="tx1"/>
                </a:solidFill>
                <a:latin typeface="+mn-lt"/>
                <a:ea typeface="+mn-ea"/>
                <a:cs typeface="+mn-cs"/>
              </a:rPr>
              <a:t>withconsequentleakageoffibrinogen</a:t>
            </a:r>
            <a:r>
              <a:rPr lang="fr-FR" sz="1200" b="0" i="0" u="none" strike="noStrike" kern="1200" baseline="0" dirty="0" smtClean="0">
                <a:solidFill>
                  <a:schemeClr val="tx1"/>
                </a:solidFill>
                <a:latin typeface="+mn-lt"/>
                <a:ea typeface="+mn-ea"/>
                <a:cs typeface="+mn-cs"/>
              </a:rPr>
              <a:t>(</a:t>
            </a:r>
            <a:r>
              <a:rPr lang="fr-FR" sz="1200" b="0" i="0" u="none" strike="noStrike" kern="1200" baseline="0" dirty="0" err="1" smtClean="0">
                <a:solidFill>
                  <a:schemeClr val="tx1"/>
                </a:solidFill>
                <a:latin typeface="+mn-lt"/>
                <a:ea typeface="+mn-ea"/>
                <a:cs typeface="+mn-cs"/>
              </a:rPr>
              <a:t>blue</a:t>
            </a:r>
            <a:r>
              <a:rPr lang="fr-FR" sz="1200" b="0" i="0" u="none" strike="noStrike" kern="1200" baseline="0" dirty="0" smtClean="0">
                <a:solidFill>
                  <a:schemeClr val="tx1"/>
                </a:solidFill>
                <a:latin typeface="+mn-lt"/>
                <a:ea typeface="+mn-ea"/>
                <a:cs typeface="+mn-cs"/>
              </a:rPr>
              <a:t> </a:t>
            </a:r>
            <a:r>
              <a:rPr lang="fr-FR" sz="1200" b="0" i="0" u="none" strike="noStrike" kern="1200" baseline="0" dirty="0" err="1" smtClean="0">
                <a:solidFill>
                  <a:schemeClr val="tx1"/>
                </a:solidFill>
                <a:latin typeface="+mn-lt"/>
                <a:ea typeface="+mn-ea"/>
                <a:cs typeface="+mn-cs"/>
              </a:rPr>
              <a:t>linear</a:t>
            </a:r>
            <a:r>
              <a:rPr lang="fr-FR" sz="1200" b="0" i="0" u="none" strike="noStrike" kern="1200" baseline="0" dirty="0" smtClean="0">
                <a:solidFill>
                  <a:schemeClr val="tx1"/>
                </a:solidFill>
                <a:latin typeface="+mn-lt"/>
                <a:ea typeface="+mn-ea"/>
                <a:cs typeface="+mn-cs"/>
              </a:rPr>
              <a:t> </a:t>
            </a:r>
            <a:r>
              <a:rPr lang="fr-FR" sz="1200" b="0" i="0" u="none" strike="noStrike" kern="1200" baseline="0" dirty="0" err="1" smtClean="0">
                <a:solidFill>
                  <a:schemeClr val="tx1"/>
                </a:solidFill>
                <a:latin typeface="+mn-lt"/>
                <a:ea typeface="+mn-ea"/>
                <a:cs typeface="+mn-cs"/>
              </a:rPr>
              <a:t>molecule</a:t>
            </a:r>
            <a:r>
              <a:rPr lang="fr-FR" sz="1200" b="0" i="0" u="none" strike="noStrike" kern="1200" baseline="0" dirty="0" smtClean="0">
                <a:solidFill>
                  <a:schemeClr val="tx1"/>
                </a:solidFill>
                <a:latin typeface="+mn-lt"/>
                <a:ea typeface="+mn-ea"/>
                <a:cs typeface="+mn-cs"/>
              </a:rPr>
              <a:t> </a:t>
            </a:r>
            <a:r>
              <a:rPr lang="fr-FR" sz="1200" b="0" i="0" u="none" strike="noStrike" kern="1200" baseline="0" dirty="0" err="1" smtClean="0">
                <a:solidFill>
                  <a:schemeClr val="tx1"/>
                </a:solidFill>
                <a:latin typeface="+mn-lt"/>
                <a:ea typeface="+mn-ea"/>
                <a:cs typeface="+mn-cs"/>
              </a:rPr>
              <a:t>represented</a:t>
            </a:r>
            <a:r>
              <a:rPr lang="fr-FR" sz="1200" b="0" i="0" u="none" strike="noStrike" kern="1200" baseline="0" dirty="0" smtClean="0">
                <a:solidFill>
                  <a:schemeClr val="tx1"/>
                </a:solidFill>
                <a:latin typeface="+mn-lt"/>
                <a:ea typeface="+mn-ea"/>
                <a:cs typeface="+mn-cs"/>
              </a:rPr>
              <a:t> </a:t>
            </a:r>
            <a:r>
              <a:rPr lang="fr-FR" sz="1200" b="0" i="0" u="none" strike="noStrike" kern="1200" baseline="0" dirty="0" err="1" smtClean="0">
                <a:solidFill>
                  <a:schemeClr val="tx1"/>
                </a:solidFill>
                <a:latin typeface="+mn-lt"/>
                <a:ea typeface="+mn-ea"/>
                <a:cs typeface="+mn-cs"/>
              </a:rPr>
              <a:t>bothintravascularlyandintheextravascularspace</a:t>
            </a:r>
            <a:r>
              <a:rPr lang="fr-FR" sz="1200" b="0" i="0" u="none" strike="noStrike" kern="1200" baseline="0" dirty="0" smtClean="0">
                <a:solidFill>
                  <a:schemeClr val="tx1"/>
                </a:solidFill>
                <a:latin typeface="+mn-lt"/>
                <a:ea typeface="+mn-ea"/>
                <a:cs typeface="+mn-cs"/>
              </a:rPr>
              <a:t>)</a:t>
            </a:r>
            <a:r>
              <a:rPr lang="fr-FR" sz="1200" b="0" i="0" u="none" strike="noStrike" kern="1200" baseline="0" dirty="0" err="1" smtClean="0">
                <a:solidFill>
                  <a:schemeClr val="tx1"/>
                </a:solidFill>
                <a:latin typeface="+mn-lt"/>
                <a:ea typeface="+mn-ea"/>
                <a:cs typeface="+mn-cs"/>
              </a:rPr>
              <a:t>andotherpro-inflammatorymolecules,andthrombosis</a:t>
            </a:r>
            <a:r>
              <a:rPr lang="fr-FR" sz="1200" b="0" i="0" u="none" strike="noStrike" kern="1200" baseline="0" dirty="0" smtClean="0">
                <a:solidFill>
                  <a:schemeClr val="tx1"/>
                </a:solidFill>
                <a:latin typeface="+mn-lt"/>
                <a:ea typeface="+mn-ea"/>
                <a:cs typeface="+mn-cs"/>
              </a:rPr>
              <a:t>(</a:t>
            </a:r>
            <a:r>
              <a:rPr lang="fr-FR" sz="1200" b="0" i="0" u="none" strike="noStrike" kern="1200" baseline="0" dirty="0" err="1" smtClean="0">
                <a:solidFill>
                  <a:schemeClr val="tx1"/>
                </a:solidFill>
                <a:latin typeface="+mn-lt"/>
                <a:ea typeface="+mn-ea"/>
                <a:cs typeface="+mn-cs"/>
              </a:rPr>
              <a:t>platelets,tan</a:t>
            </a:r>
            <a:r>
              <a:rPr lang="fr-FR" sz="1200" b="0" i="0" u="none" strike="noStrike" kern="1200" baseline="0" dirty="0" smtClean="0">
                <a:solidFill>
                  <a:schemeClr val="tx1"/>
                </a:solidFill>
                <a:latin typeface="+mn-lt"/>
                <a:ea typeface="+mn-ea"/>
                <a:cs typeface="+mn-cs"/>
              </a:rPr>
              <a:t>)</a:t>
            </a:r>
            <a:r>
              <a:rPr lang="fr-FR" sz="1200" b="0" i="0" u="none" strike="noStrike" kern="1200" baseline="0" dirty="0" err="1" smtClean="0">
                <a:solidFill>
                  <a:schemeClr val="tx1"/>
                </a:solidFill>
                <a:latin typeface="+mn-lt"/>
                <a:ea typeface="+mn-ea"/>
                <a:cs typeface="+mn-cs"/>
              </a:rPr>
              <a:t>cancontribute</a:t>
            </a:r>
            <a:r>
              <a:rPr lang="fr-FR" sz="1200" b="0" i="0" u="none" strike="noStrike" kern="1200" baseline="0" dirty="0" smtClean="0">
                <a:solidFill>
                  <a:schemeClr val="tx1"/>
                </a:solidFill>
                <a:latin typeface="+mn-lt"/>
                <a:ea typeface="+mn-ea"/>
                <a:cs typeface="+mn-cs"/>
              </a:rPr>
              <a:t> </a:t>
            </a:r>
            <a:r>
              <a:rPr lang="fr-FR" sz="1200" b="0" i="0" u="none" strike="noStrike" kern="1200" baseline="0" dirty="0" err="1" smtClean="0">
                <a:solidFill>
                  <a:schemeClr val="tx1"/>
                </a:solidFill>
                <a:latin typeface="+mn-lt"/>
                <a:ea typeface="+mn-ea"/>
                <a:cs typeface="+mn-cs"/>
              </a:rPr>
              <a:t>toneural</a:t>
            </a:r>
            <a:r>
              <a:rPr lang="fr-FR" sz="1200" b="0" i="0" u="none" strike="noStrike" kern="1200" baseline="0" dirty="0" smtClean="0">
                <a:solidFill>
                  <a:schemeClr val="tx1"/>
                </a:solidFill>
                <a:latin typeface="+mn-lt"/>
                <a:ea typeface="+mn-ea"/>
                <a:cs typeface="+mn-cs"/>
              </a:rPr>
              <a:t> inflammation </a:t>
            </a:r>
            <a:r>
              <a:rPr lang="fr-FR" sz="1200" b="0" i="0" u="none" strike="noStrike" kern="1200" baseline="0" dirty="0" err="1" smtClean="0">
                <a:solidFill>
                  <a:schemeClr val="tx1"/>
                </a:solidFill>
                <a:latin typeface="+mn-lt"/>
                <a:ea typeface="+mn-ea"/>
                <a:cs typeface="+mn-cs"/>
              </a:rPr>
              <a:t>andinjury</a:t>
            </a:r>
            <a:r>
              <a:rPr lang="fr-FR" sz="1200" b="0" i="0" u="none" strike="noStrike" kern="1200" baseline="0" dirty="0" smtClean="0">
                <a:solidFill>
                  <a:schemeClr val="tx1"/>
                </a:solidFill>
                <a:latin typeface="+mn-lt"/>
                <a:ea typeface="+mn-ea"/>
                <a:cs typeface="+mn-cs"/>
              </a:rPr>
              <a:t>. (F) InsevereCOVID-19,hypoxiaandothermetabolicdisturbancesfrompulmonaryandmulti-organdysfunctioncancausenervoussysteminjury.Figure </a:t>
            </a:r>
            <a:r>
              <a:rPr lang="fr-FR" sz="1200" b="0" i="0" u="none" strike="noStrike" kern="1200" baseline="0" dirty="0" err="1" smtClean="0">
                <a:solidFill>
                  <a:schemeClr val="tx1"/>
                </a:solidFill>
                <a:latin typeface="+mn-lt"/>
                <a:ea typeface="+mn-ea"/>
                <a:cs typeface="+mn-cs"/>
              </a:rPr>
              <a:t>created</a:t>
            </a:r>
            <a:r>
              <a:rPr lang="fr-FR" sz="1200" b="0" i="0" u="none" strike="noStrike" kern="1200" baseline="0" dirty="0" smtClean="0">
                <a:solidFill>
                  <a:schemeClr val="tx1"/>
                </a:solidFill>
                <a:latin typeface="+mn-lt"/>
                <a:ea typeface="+mn-ea"/>
                <a:cs typeface="+mn-cs"/>
              </a:rPr>
              <a:t> </a:t>
            </a:r>
            <a:r>
              <a:rPr lang="fr-FR" sz="1200" b="0" i="0" u="none" strike="noStrike" kern="1200" baseline="0" dirty="0" err="1" smtClean="0">
                <a:solidFill>
                  <a:schemeClr val="tx1"/>
                </a:solidFill>
                <a:latin typeface="+mn-lt"/>
                <a:ea typeface="+mn-ea"/>
                <a:cs typeface="+mn-cs"/>
              </a:rPr>
              <a:t>with</a:t>
            </a:r>
            <a:r>
              <a:rPr lang="fr-FR" sz="1200" b="0" i="0" u="none" strike="noStrike" kern="1200" baseline="0" dirty="0" smtClean="0">
                <a:solidFill>
                  <a:schemeClr val="tx1"/>
                </a:solidFill>
                <a:latin typeface="+mn-lt"/>
                <a:ea typeface="+mn-ea"/>
                <a:cs typeface="+mn-cs"/>
              </a:rPr>
              <a:t> </a:t>
            </a:r>
            <a:r>
              <a:rPr lang="fr-FR" sz="1200" b="0" i="0" u="none" strike="noStrike" kern="1200" baseline="0" dirty="0" err="1" smtClean="0">
                <a:solidFill>
                  <a:schemeClr val="tx1"/>
                </a:solidFill>
                <a:latin typeface="+mn-lt"/>
                <a:ea typeface="+mn-ea"/>
                <a:cs typeface="+mn-cs"/>
              </a:rPr>
              <a:t>BioRender</a:t>
            </a:r>
            <a:r>
              <a:rPr lang="fr-FR" sz="1200" b="0" i="0" u="none" strike="noStrike" kern="1200" baseline="0" dirty="0" smtClean="0">
                <a:solidFill>
                  <a:schemeClr val="tx1"/>
                </a:solidFill>
                <a:latin typeface="+mn-lt"/>
                <a:ea typeface="+mn-ea"/>
                <a:cs typeface="+mn-cs"/>
              </a:rPr>
              <a:t>. </a:t>
            </a:r>
            <a:endParaRPr lang="fr-FR" dirty="0"/>
          </a:p>
        </p:txBody>
      </p:sp>
      <p:sp>
        <p:nvSpPr>
          <p:cNvPr id="4" name="Espace réservé du numéro de diapositive 3"/>
          <p:cNvSpPr>
            <a:spLocks noGrp="1"/>
          </p:cNvSpPr>
          <p:nvPr>
            <p:ph type="sldNum" sz="quarter" idx="10"/>
          </p:nvPr>
        </p:nvSpPr>
        <p:spPr/>
        <p:txBody>
          <a:bodyPr/>
          <a:lstStyle/>
          <a:p>
            <a:fld id="{01753473-6590-4771-BE06-929333580E53}" type="slidenum">
              <a:rPr lang="fr-FR" smtClean="0"/>
              <a:t>9</a:t>
            </a:fld>
            <a:endParaRPr lang="fr-FR"/>
          </a:p>
        </p:txBody>
      </p:sp>
    </p:spTree>
    <p:extLst>
      <p:ext uri="{BB962C8B-B14F-4D97-AF65-F5344CB8AC3E}">
        <p14:creationId xmlns:p14="http://schemas.microsoft.com/office/powerpoint/2010/main" val="14245952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C4E7D492-44CA-4D28-BBE4-3B9254E92FB5}" type="slidenum">
              <a:rPr lang="fr-FR" smtClean="0"/>
              <a:t>42</a:t>
            </a:fld>
            <a:endParaRPr lang="fr-FR"/>
          </a:p>
        </p:txBody>
      </p:sp>
    </p:spTree>
    <p:extLst>
      <p:ext uri="{BB962C8B-B14F-4D97-AF65-F5344CB8AC3E}">
        <p14:creationId xmlns:p14="http://schemas.microsoft.com/office/powerpoint/2010/main" val="26037394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1524000" y="1122363"/>
            <a:ext cx="9144000" cy="2387600"/>
          </a:xfrm>
        </p:spPr>
        <p:txBody>
          <a:bodyPr anchor="b"/>
          <a:lstStyle>
            <a:lvl1pPr algn="ctr">
              <a:defRPr sz="6000"/>
            </a:lvl1pPr>
          </a:lstStyle>
          <a:p>
            <a:r>
              <a:rPr lang="fr-FR" smtClean="0"/>
              <a:t>Modifiez le style du titre</a:t>
            </a:r>
            <a:endParaRPr lang="fr-FR"/>
          </a:p>
        </p:txBody>
      </p:sp>
      <p:sp>
        <p:nvSpPr>
          <p:cNvPr id="3" name="Sous-titr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smtClean="0"/>
              <a:t>Modifier le style des sous-titres du masque</a:t>
            </a:r>
            <a:endParaRPr lang="fr-FR"/>
          </a:p>
        </p:txBody>
      </p:sp>
      <p:sp>
        <p:nvSpPr>
          <p:cNvPr id="4" name="Espace réservé de la date 3"/>
          <p:cNvSpPr>
            <a:spLocks noGrp="1"/>
          </p:cNvSpPr>
          <p:nvPr>
            <p:ph type="dt" sz="half" idx="10"/>
          </p:nvPr>
        </p:nvSpPr>
        <p:spPr/>
        <p:txBody>
          <a:bodyPr/>
          <a:lstStyle/>
          <a:p>
            <a:fld id="{2BAA71BD-F0D6-40EF-A977-015A1869892D}" type="datetimeFigureOut">
              <a:rPr lang="fr-FR" smtClean="0"/>
              <a:t>26/01/2024</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C6339663-8DCE-4A5B-8C65-3B334C850EDC}" type="slidenum">
              <a:rPr lang="fr-FR" smtClean="0"/>
              <a:t>‹N°›</a:t>
            </a:fld>
            <a:endParaRPr lang="fr-FR"/>
          </a:p>
        </p:txBody>
      </p:sp>
    </p:spTree>
    <p:extLst>
      <p:ext uri="{BB962C8B-B14F-4D97-AF65-F5344CB8AC3E}">
        <p14:creationId xmlns:p14="http://schemas.microsoft.com/office/powerpoint/2010/main" val="22602838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2BAA71BD-F0D6-40EF-A977-015A1869892D}" type="datetimeFigureOut">
              <a:rPr lang="fr-FR" smtClean="0"/>
              <a:t>26/01/2024</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C6339663-8DCE-4A5B-8C65-3B334C850EDC}" type="slidenum">
              <a:rPr lang="fr-FR" smtClean="0"/>
              <a:t>‹N°›</a:t>
            </a:fld>
            <a:endParaRPr lang="fr-FR"/>
          </a:p>
        </p:txBody>
      </p:sp>
    </p:spTree>
    <p:extLst>
      <p:ext uri="{BB962C8B-B14F-4D97-AF65-F5344CB8AC3E}">
        <p14:creationId xmlns:p14="http://schemas.microsoft.com/office/powerpoint/2010/main" val="24018664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8724900" y="365125"/>
            <a:ext cx="2628900" cy="5811838"/>
          </a:xfrm>
        </p:spPr>
        <p:txBody>
          <a:bodyPr vert="eaVert"/>
          <a:lstStyle/>
          <a:p>
            <a:r>
              <a:rPr lang="fr-FR" smtClean="0"/>
              <a:t>Modifiez le style du titre</a:t>
            </a:r>
            <a:endParaRPr lang="fr-FR"/>
          </a:p>
        </p:txBody>
      </p:sp>
      <p:sp>
        <p:nvSpPr>
          <p:cNvPr id="3" name="Espace réservé du texte vertical 2"/>
          <p:cNvSpPr>
            <a:spLocks noGrp="1"/>
          </p:cNvSpPr>
          <p:nvPr>
            <p:ph type="body" orient="vert" idx="1"/>
          </p:nvPr>
        </p:nvSpPr>
        <p:spPr>
          <a:xfrm>
            <a:off x="838200" y="365125"/>
            <a:ext cx="7734300" cy="5811838"/>
          </a:xfrm>
        </p:spPr>
        <p:txBody>
          <a:bodyPr vert="eaVert"/>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2BAA71BD-F0D6-40EF-A977-015A1869892D}" type="datetimeFigureOut">
              <a:rPr lang="fr-FR" smtClean="0"/>
              <a:t>26/01/2024</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C6339663-8DCE-4A5B-8C65-3B334C850EDC}" type="slidenum">
              <a:rPr lang="fr-FR" smtClean="0"/>
              <a:t>‹N°›</a:t>
            </a:fld>
            <a:endParaRPr lang="fr-FR"/>
          </a:p>
        </p:txBody>
      </p:sp>
    </p:spTree>
    <p:extLst>
      <p:ext uri="{BB962C8B-B14F-4D97-AF65-F5344CB8AC3E}">
        <p14:creationId xmlns:p14="http://schemas.microsoft.com/office/powerpoint/2010/main" val="42080727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idx="1"/>
          </p:nvPr>
        </p:nvSpPr>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2BAA71BD-F0D6-40EF-A977-015A1869892D}" type="datetimeFigureOut">
              <a:rPr lang="fr-FR" smtClean="0"/>
              <a:t>26/01/2024</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C6339663-8DCE-4A5B-8C65-3B334C850EDC}" type="slidenum">
              <a:rPr lang="fr-FR" smtClean="0"/>
              <a:t>‹N°›</a:t>
            </a:fld>
            <a:endParaRPr lang="fr-FR"/>
          </a:p>
        </p:txBody>
      </p:sp>
    </p:spTree>
    <p:extLst>
      <p:ext uri="{BB962C8B-B14F-4D97-AF65-F5344CB8AC3E}">
        <p14:creationId xmlns:p14="http://schemas.microsoft.com/office/powerpoint/2010/main" val="15415929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831850" y="1709738"/>
            <a:ext cx="10515600" cy="2852737"/>
          </a:xfrm>
        </p:spPr>
        <p:txBody>
          <a:bodyPr anchor="b"/>
          <a:lstStyle>
            <a:lvl1pPr>
              <a:defRPr sz="6000"/>
            </a:lvl1pPr>
          </a:lstStyle>
          <a:p>
            <a:r>
              <a:rPr lang="fr-FR" smtClean="0"/>
              <a:t>Modifiez le style du titre</a:t>
            </a:r>
            <a:endParaRPr lang="fr-FR"/>
          </a:p>
        </p:txBody>
      </p:sp>
      <p:sp>
        <p:nvSpPr>
          <p:cNvPr id="3" name="Espace réservé du texte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smtClean="0"/>
              <a:t>Modifier les styles du texte du masque</a:t>
            </a:r>
          </a:p>
        </p:txBody>
      </p:sp>
      <p:sp>
        <p:nvSpPr>
          <p:cNvPr id="4" name="Espace réservé de la date 3"/>
          <p:cNvSpPr>
            <a:spLocks noGrp="1"/>
          </p:cNvSpPr>
          <p:nvPr>
            <p:ph type="dt" sz="half" idx="10"/>
          </p:nvPr>
        </p:nvSpPr>
        <p:spPr/>
        <p:txBody>
          <a:bodyPr/>
          <a:lstStyle/>
          <a:p>
            <a:fld id="{2BAA71BD-F0D6-40EF-A977-015A1869892D}" type="datetimeFigureOut">
              <a:rPr lang="fr-FR" smtClean="0"/>
              <a:t>26/01/2024</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C6339663-8DCE-4A5B-8C65-3B334C850EDC}" type="slidenum">
              <a:rPr lang="fr-FR" smtClean="0"/>
              <a:t>‹N°›</a:t>
            </a:fld>
            <a:endParaRPr lang="fr-FR"/>
          </a:p>
        </p:txBody>
      </p:sp>
    </p:spTree>
    <p:extLst>
      <p:ext uri="{BB962C8B-B14F-4D97-AF65-F5344CB8AC3E}">
        <p14:creationId xmlns:p14="http://schemas.microsoft.com/office/powerpoint/2010/main" val="4151160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sz="half" idx="1"/>
          </p:nvPr>
        </p:nvSpPr>
        <p:spPr>
          <a:xfrm>
            <a:off x="838200" y="1825625"/>
            <a:ext cx="5181600" cy="4351338"/>
          </a:xfrm>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6172200" y="1825625"/>
            <a:ext cx="5181600" cy="4351338"/>
          </a:xfrm>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p>
            <a:fld id="{2BAA71BD-F0D6-40EF-A977-015A1869892D}" type="datetimeFigureOut">
              <a:rPr lang="fr-FR" smtClean="0"/>
              <a:t>26/01/2024</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C6339663-8DCE-4A5B-8C65-3B334C850EDC}" type="slidenum">
              <a:rPr lang="fr-FR" smtClean="0"/>
              <a:t>‹N°›</a:t>
            </a:fld>
            <a:endParaRPr lang="fr-FR"/>
          </a:p>
        </p:txBody>
      </p:sp>
    </p:spTree>
    <p:extLst>
      <p:ext uri="{BB962C8B-B14F-4D97-AF65-F5344CB8AC3E}">
        <p14:creationId xmlns:p14="http://schemas.microsoft.com/office/powerpoint/2010/main" val="20012270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839788" y="365125"/>
            <a:ext cx="10515600" cy="1325563"/>
          </a:xfrm>
        </p:spPr>
        <p:txBody>
          <a:bodyPr/>
          <a:lstStyle/>
          <a:p>
            <a:r>
              <a:rPr lang="fr-FR" smtClean="0"/>
              <a:t>Modifiez le style du titre</a:t>
            </a:r>
            <a:endParaRPr lang="fr-FR"/>
          </a:p>
        </p:txBody>
      </p:sp>
      <p:sp>
        <p:nvSpPr>
          <p:cNvPr id="3" name="Espace réservé du texte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Modifier les styles du texte du masque</a:t>
            </a:r>
          </a:p>
        </p:txBody>
      </p:sp>
      <p:sp>
        <p:nvSpPr>
          <p:cNvPr id="4" name="Espace réservé du contenu 3"/>
          <p:cNvSpPr>
            <a:spLocks noGrp="1"/>
          </p:cNvSpPr>
          <p:nvPr>
            <p:ph sz="half" idx="2"/>
          </p:nvPr>
        </p:nvSpPr>
        <p:spPr>
          <a:xfrm>
            <a:off x="839788" y="2505075"/>
            <a:ext cx="5157787" cy="3684588"/>
          </a:xfrm>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Modifier les styles du texte du masque</a:t>
            </a:r>
          </a:p>
        </p:txBody>
      </p:sp>
      <p:sp>
        <p:nvSpPr>
          <p:cNvPr id="6" name="Espace réservé du contenu 5"/>
          <p:cNvSpPr>
            <a:spLocks noGrp="1"/>
          </p:cNvSpPr>
          <p:nvPr>
            <p:ph sz="quarter" idx="4"/>
          </p:nvPr>
        </p:nvSpPr>
        <p:spPr>
          <a:xfrm>
            <a:off x="6172200" y="2505075"/>
            <a:ext cx="5183188" cy="3684588"/>
          </a:xfrm>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p>
            <a:fld id="{2BAA71BD-F0D6-40EF-A977-015A1869892D}" type="datetimeFigureOut">
              <a:rPr lang="fr-FR" smtClean="0"/>
              <a:t>26/01/2024</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C6339663-8DCE-4A5B-8C65-3B334C850EDC}" type="slidenum">
              <a:rPr lang="fr-FR" smtClean="0"/>
              <a:t>‹N°›</a:t>
            </a:fld>
            <a:endParaRPr lang="fr-FR"/>
          </a:p>
        </p:txBody>
      </p:sp>
    </p:spTree>
    <p:extLst>
      <p:ext uri="{BB962C8B-B14F-4D97-AF65-F5344CB8AC3E}">
        <p14:creationId xmlns:p14="http://schemas.microsoft.com/office/powerpoint/2010/main" val="34000345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e la date 2"/>
          <p:cNvSpPr>
            <a:spLocks noGrp="1"/>
          </p:cNvSpPr>
          <p:nvPr>
            <p:ph type="dt" sz="half" idx="10"/>
          </p:nvPr>
        </p:nvSpPr>
        <p:spPr/>
        <p:txBody>
          <a:bodyPr/>
          <a:lstStyle/>
          <a:p>
            <a:fld id="{2BAA71BD-F0D6-40EF-A977-015A1869892D}" type="datetimeFigureOut">
              <a:rPr lang="fr-FR" smtClean="0"/>
              <a:t>26/01/2024</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C6339663-8DCE-4A5B-8C65-3B334C850EDC}" type="slidenum">
              <a:rPr lang="fr-FR" smtClean="0"/>
              <a:t>‹N°›</a:t>
            </a:fld>
            <a:endParaRPr lang="fr-FR"/>
          </a:p>
        </p:txBody>
      </p:sp>
    </p:spTree>
    <p:extLst>
      <p:ext uri="{BB962C8B-B14F-4D97-AF65-F5344CB8AC3E}">
        <p14:creationId xmlns:p14="http://schemas.microsoft.com/office/powerpoint/2010/main" val="16742058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2BAA71BD-F0D6-40EF-A977-015A1869892D}" type="datetimeFigureOut">
              <a:rPr lang="fr-FR" smtClean="0"/>
              <a:t>26/01/2024</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C6339663-8DCE-4A5B-8C65-3B334C850EDC}" type="slidenum">
              <a:rPr lang="fr-FR" smtClean="0"/>
              <a:t>‹N°›</a:t>
            </a:fld>
            <a:endParaRPr lang="fr-FR"/>
          </a:p>
        </p:txBody>
      </p:sp>
    </p:spTree>
    <p:extLst>
      <p:ext uri="{BB962C8B-B14F-4D97-AF65-F5344CB8AC3E}">
        <p14:creationId xmlns:p14="http://schemas.microsoft.com/office/powerpoint/2010/main" val="1743639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smtClean="0"/>
              <a:t>Modifiez le style du titre</a:t>
            </a:r>
            <a:endParaRPr lang="fr-FR"/>
          </a:p>
        </p:txBody>
      </p:sp>
      <p:sp>
        <p:nvSpPr>
          <p:cNvPr id="3" name="Espace réservé du conten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Modifier les styles du texte du masque</a:t>
            </a:r>
          </a:p>
        </p:txBody>
      </p:sp>
      <p:sp>
        <p:nvSpPr>
          <p:cNvPr id="5" name="Espace réservé de la date 4"/>
          <p:cNvSpPr>
            <a:spLocks noGrp="1"/>
          </p:cNvSpPr>
          <p:nvPr>
            <p:ph type="dt" sz="half" idx="10"/>
          </p:nvPr>
        </p:nvSpPr>
        <p:spPr/>
        <p:txBody>
          <a:bodyPr/>
          <a:lstStyle/>
          <a:p>
            <a:fld id="{2BAA71BD-F0D6-40EF-A977-015A1869892D}" type="datetimeFigureOut">
              <a:rPr lang="fr-FR" smtClean="0"/>
              <a:t>26/01/2024</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C6339663-8DCE-4A5B-8C65-3B334C850EDC}" type="slidenum">
              <a:rPr lang="fr-FR" smtClean="0"/>
              <a:t>‹N°›</a:t>
            </a:fld>
            <a:endParaRPr lang="fr-FR"/>
          </a:p>
        </p:txBody>
      </p:sp>
    </p:spTree>
    <p:extLst>
      <p:ext uri="{BB962C8B-B14F-4D97-AF65-F5344CB8AC3E}">
        <p14:creationId xmlns:p14="http://schemas.microsoft.com/office/powerpoint/2010/main" val="5643437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smtClean="0"/>
              <a:t>Modifiez le style du titre</a:t>
            </a:r>
            <a:endParaRPr lang="fr-FR"/>
          </a:p>
        </p:txBody>
      </p:sp>
      <p:sp>
        <p:nvSpPr>
          <p:cNvPr id="3" name="Espace réservé pour une imag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Modifier les styles du texte du masque</a:t>
            </a:r>
          </a:p>
        </p:txBody>
      </p:sp>
      <p:sp>
        <p:nvSpPr>
          <p:cNvPr id="5" name="Espace réservé de la date 4"/>
          <p:cNvSpPr>
            <a:spLocks noGrp="1"/>
          </p:cNvSpPr>
          <p:nvPr>
            <p:ph type="dt" sz="half" idx="10"/>
          </p:nvPr>
        </p:nvSpPr>
        <p:spPr/>
        <p:txBody>
          <a:bodyPr/>
          <a:lstStyle/>
          <a:p>
            <a:fld id="{2BAA71BD-F0D6-40EF-A977-015A1869892D}" type="datetimeFigureOut">
              <a:rPr lang="fr-FR" smtClean="0"/>
              <a:t>26/01/2024</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C6339663-8DCE-4A5B-8C65-3B334C850EDC}" type="slidenum">
              <a:rPr lang="fr-FR" smtClean="0"/>
              <a:t>‹N°›</a:t>
            </a:fld>
            <a:endParaRPr lang="fr-FR"/>
          </a:p>
        </p:txBody>
      </p:sp>
    </p:spTree>
    <p:extLst>
      <p:ext uri="{BB962C8B-B14F-4D97-AF65-F5344CB8AC3E}">
        <p14:creationId xmlns:p14="http://schemas.microsoft.com/office/powerpoint/2010/main" val="12263538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smtClean="0"/>
              <a:t>Modifiez le style du titre</a:t>
            </a:r>
            <a:endParaRPr lang="fr-FR"/>
          </a:p>
        </p:txBody>
      </p:sp>
      <p:sp>
        <p:nvSpPr>
          <p:cNvPr id="3" name="Espace réservé du texte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BAA71BD-F0D6-40EF-A977-015A1869892D}" type="datetimeFigureOut">
              <a:rPr lang="fr-FR" smtClean="0"/>
              <a:t>26/01/2024</a:t>
            </a:fld>
            <a:endParaRPr lang="fr-FR"/>
          </a:p>
        </p:txBody>
      </p:sp>
      <p:sp>
        <p:nvSpPr>
          <p:cNvPr id="5" name="Espace réservé du pied de page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6339663-8DCE-4A5B-8C65-3B334C850EDC}" type="slidenum">
              <a:rPr lang="fr-FR" smtClean="0"/>
              <a:t>‹N°›</a:t>
            </a:fld>
            <a:endParaRPr lang="fr-FR"/>
          </a:p>
        </p:txBody>
      </p:sp>
    </p:spTree>
    <p:extLst>
      <p:ext uri="{BB962C8B-B14F-4D97-AF65-F5344CB8AC3E}">
        <p14:creationId xmlns:p14="http://schemas.microsoft.com/office/powerpoint/2010/main" val="133746648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jpeg"/><Relationship Id="rId7"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4.jpeg"/><Relationship Id="rId5" Type="http://schemas.openxmlformats.org/officeDocument/2006/relationships/image" Target="../media/image3.png"/><Relationship Id="rId4" Type="http://schemas.openxmlformats.org/officeDocument/2006/relationships/hyperlink" Target="http://www.iame-research.center/" TargetMode="External"/><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22.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4.png"/><Relationship Id="rId7" Type="http://schemas.openxmlformats.org/officeDocument/2006/relationships/image" Target="../media/image48.emf"/><Relationship Id="rId2" Type="http://schemas.openxmlformats.org/officeDocument/2006/relationships/image" Target="../media/image43.png"/><Relationship Id="rId1" Type="http://schemas.openxmlformats.org/officeDocument/2006/relationships/slideLayout" Target="../slideLayouts/slideLayout2.xml"/><Relationship Id="rId6" Type="http://schemas.openxmlformats.org/officeDocument/2006/relationships/image" Target="../media/image47.emf"/><Relationship Id="rId5" Type="http://schemas.openxmlformats.org/officeDocument/2006/relationships/image" Target="../media/image46.emf"/><Relationship Id="rId4" Type="http://schemas.openxmlformats.org/officeDocument/2006/relationships/image" Target="../media/image45.emf"/></Relationships>
</file>

<file path=ppt/slides/_rels/slide2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4.xml"/><Relationship Id="rId5" Type="http://schemas.openxmlformats.org/officeDocument/2006/relationships/image" Target="../media/image56.png"/><Relationship Id="rId4" Type="http://schemas.openxmlformats.org/officeDocument/2006/relationships/image" Target="../media/image30.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58.emf"/><Relationship Id="rId2" Type="http://schemas.openxmlformats.org/officeDocument/2006/relationships/image" Target="../media/image57.emf"/><Relationship Id="rId1" Type="http://schemas.openxmlformats.org/officeDocument/2006/relationships/slideLayout" Target="../slideLayouts/slideLayout2.xml"/><Relationship Id="rId5" Type="http://schemas.openxmlformats.org/officeDocument/2006/relationships/image" Target="../media/image60.emf"/><Relationship Id="rId4" Type="http://schemas.openxmlformats.org/officeDocument/2006/relationships/image" Target="../media/image59.emf"/></Relationships>
</file>

<file path=ppt/slides/_rels/slide33.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879675" y="1530674"/>
            <a:ext cx="10475089" cy="2387600"/>
          </a:xfrm>
        </p:spPr>
        <p:txBody>
          <a:bodyPr>
            <a:normAutofit fontScale="90000"/>
          </a:bodyPr>
          <a:lstStyle/>
          <a:p>
            <a:r>
              <a:rPr lang="fr-FR" dirty="0" smtClean="0"/>
              <a:t>Syndrome </a:t>
            </a:r>
            <a:r>
              <a:rPr lang="fr-FR" dirty="0"/>
              <a:t>post-infectieux, </a:t>
            </a:r>
            <a:r>
              <a:rPr lang="fr-FR" dirty="0" smtClean="0"/>
              <a:t/>
            </a:r>
            <a:br>
              <a:rPr lang="fr-FR" dirty="0" smtClean="0"/>
            </a:br>
            <a:r>
              <a:rPr lang="fr-FR" dirty="0" smtClean="0"/>
              <a:t>leçons </a:t>
            </a:r>
            <a:r>
              <a:rPr lang="fr-FR" dirty="0"/>
              <a:t>à tirer via la pandémie COVID </a:t>
            </a:r>
          </a:p>
        </p:txBody>
      </p:sp>
      <p:sp>
        <p:nvSpPr>
          <p:cNvPr id="4" name="Sous-titre 2"/>
          <p:cNvSpPr>
            <a:spLocks noGrp="1"/>
          </p:cNvSpPr>
          <p:nvPr>
            <p:ph type="subTitle" idx="1"/>
          </p:nvPr>
        </p:nvSpPr>
        <p:spPr>
          <a:xfrm>
            <a:off x="659757" y="4944702"/>
            <a:ext cx="10914927" cy="1655762"/>
          </a:xfrm>
        </p:spPr>
        <p:txBody>
          <a:bodyPr>
            <a:normAutofit lnSpcReduction="10000"/>
          </a:bodyPr>
          <a:lstStyle/>
          <a:p>
            <a:r>
              <a:rPr lang="fr-FR" dirty="0" smtClean="0"/>
              <a:t>Xavier Lescure</a:t>
            </a:r>
          </a:p>
          <a:p>
            <a:r>
              <a:rPr lang="fr-FR" dirty="0" smtClean="0"/>
              <a:t>SMIT Bichat APHP – UPC – IAME Inserm – COVARS </a:t>
            </a:r>
          </a:p>
          <a:p>
            <a:endParaRPr lang="fr-FR" dirty="0"/>
          </a:p>
          <a:p>
            <a:r>
              <a:rPr lang="fr-FR" sz="2000" dirty="0" smtClean="0"/>
              <a:t>DOI &lt;3 ans : ex conseiller Ministériel (2021-22)</a:t>
            </a:r>
            <a:endParaRPr lang="fr-FR" sz="2000" dirty="0"/>
          </a:p>
        </p:txBody>
      </p:sp>
      <p:pic>
        <p:nvPicPr>
          <p:cNvPr id="5" name="Picture 4" descr="http://fichiers.fhf.fr/annuaire/photos/structures_photo_logo_2038.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907507" y="612761"/>
            <a:ext cx="2593975" cy="1096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6" descr="http://www.bichat.inserm.fr/logo_aphp.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95838" y="190591"/>
            <a:ext cx="2560955" cy="458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22" descr="http://wp.biostat.fr/wp-content/uploads/2014/09/iame_v2_bandeau_en.png">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508" y="28574"/>
            <a:ext cx="3098800" cy="949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2" descr="http://www.google.fr/url?source=imglanding&amp;ct=img&amp;q=http://medias-presse.info/wp-content/uploads/2014/06/INSERM-mpi.jpg&amp;sa=X&amp;ei=AE5fVITUDNPmaKrsgtAO&amp;ved=0CAkQ8wc&amp;usg=AFQjCNGgGqd8wfzAP3np_fwPTKbITmFU_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59757" y="1028862"/>
            <a:ext cx="1912302" cy="595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Image 12"/>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1886324" y="0"/>
            <a:ext cx="1902233" cy="777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Image 9"/>
          <p:cNvPicPr>
            <a:picLocks noChangeAspect="1"/>
          </p:cNvPicPr>
          <p:nvPr/>
        </p:nvPicPr>
        <p:blipFill>
          <a:blip r:embed="rId8"/>
          <a:stretch>
            <a:fillRect/>
          </a:stretch>
        </p:blipFill>
        <p:spPr>
          <a:xfrm>
            <a:off x="8789537" y="175759"/>
            <a:ext cx="1541145" cy="874005"/>
          </a:xfrm>
          <a:prstGeom prst="rect">
            <a:avLst/>
          </a:prstGeom>
        </p:spPr>
      </p:pic>
      <p:pic>
        <p:nvPicPr>
          <p:cNvPr id="11" name="Image 10"/>
          <p:cNvPicPr>
            <a:picLocks noChangeAspect="1"/>
          </p:cNvPicPr>
          <p:nvPr/>
        </p:nvPicPr>
        <p:blipFill>
          <a:blip r:embed="rId9"/>
          <a:stretch>
            <a:fillRect/>
          </a:stretch>
        </p:blipFill>
        <p:spPr>
          <a:xfrm>
            <a:off x="10522665" y="175759"/>
            <a:ext cx="1379192" cy="946604"/>
          </a:xfrm>
          <a:prstGeom prst="rect">
            <a:avLst/>
          </a:prstGeom>
        </p:spPr>
      </p:pic>
    </p:spTree>
    <p:extLst>
      <p:ext uri="{BB962C8B-B14F-4D97-AF65-F5344CB8AC3E}">
        <p14:creationId xmlns:p14="http://schemas.microsoft.com/office/powerpoint/2010/main" val="31347687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Prévalence du PACS chez les adultes </a:t>
            </a:r>
            <a:endParaRPr lang="fr-FR" dirty="0"/>
          </a:p>
        </p:txBody>
      </p:sp>
      <p:pic>
        <p:nvPicPr>
          <p:cNvPr id="4" name="Image 3"/>
          <p:cNvPicPr>
            <a:picLocks noChangeAspect="1"/>
          </p:cNvPicPr>
          <p:nvPr/>
        </p:nvPicPr>
        <p:blipFill rotWithShape="1">
          <a:blip r:embed="rId2"/>
          <a:srcRect l="25641" t="16505" r="27564" b="52186"/>
          <a:stretch/>
        </p:blipFill>
        <p:spPr>
          <a:xfrm>
            <a:off x="70338" y="1690688"/>
            <a:ext cx="6025662" cy="4787511"/>
          </a:xfrm>
          <a:prstGeom prst="rect">
            <a:avLst/>
          </a:prstGeom>
        </p:spPr>
      </p:pic>
      <p:sp>
        <p:nvSpPr>
          <p:cNvPr id="5" name="Rectangle 4"/>
          <p:cNvSpPr/>
          <p:nvPr/>
        </p:nvSpPr>
        <p:spPr>
          <a:xfrm>
            <a:off x="6269502" y="1576388"/>
            <a:ext cx="5852160" cy="4647426"/>
          </a:xfrm>
          <a:prstGeom prst="rect">
            <a:avLst/>
          </a:prstGeom>
        </p:spPr>
        <p:txBody>
          <a:bodyPr wrap="square">
            <a:spAutoFit/>
          </a:bodyPr>
          <a:lstStyle/>
          <a:p>
            <a:r>
              <a:rPr lang="fr-FR" b="1" dirty="0" smtClean="0"/>
              <a:t>Hypothèse conservatrice : 10%</a:t>
            </a:r>
            <a:endParaRPr lang="fr-FR" i="1" dirty="0" smtClean="0"/>
          </a:p>
          <a:p>
            <a:r>
              <a:rPr lang="fr-FR" i="1" dirty="0" smtClean="0"/>
              <a:t>Limitations </a:t>
            </a:r>
            <a:r>
              <a:rPr lang="fr-FR" i="1" dirty="0"/>
              <a:t>méthodologiques</a:t>
            </a:r>
          </a:p>
          <a:p>
            <a:pPr marL="628650" lvl="1" indent="-171450">
              <a:buFont typeface="Arial" panose="020B0604020202020204" pitchFamily="34" charset="0"/>
              <a:buChar char="•"/>
            </a:pPr>
            <a:r>
              <a:rPr lang="fr-FR" sz="1600" i="1" dirty="0"/>
              <a:t>Problèmes de mesure, définition, auto déclaration, etc.</a:t>
            </a:r>
          </a:p>
          <a:p>
            <a:pPr marL="628650" lvl="1" indent="-171450">
              <a:buFont typeface="Arial" panose="020B0604020202020204" pitchFamily="34" charset="0"/>
              <a:buChar char="•"/>
            </a:pPr>
            <a:r>
              <a:rPr lang="fr-FR" sz="1600" i="1" dirty="0"/>
              <a:t>Biais de sélection</a:t>
            </a:r>
          </a:p>
          <a:p>
            <a:pPr marL="628650" lvl="1" indent="-171450">
              <a:buFont typeface="Arial" panose="020B0604020202020204" pitchFamily="34" charset="0"/>
              <a:buChar char="•"/>
            </a:pPr>
            <a:r>
              <a:rPr lang="fr-FR" sz="1600" i="1" dirty="0"/>
              <a:t>Pas de </a:t>
            </a:r>
            <a:r>
              <a:rPr lang="fr-FR" sz="1600" i="1" dirty="0" smtClean="0"/>
              <a:t>comparaison</a:t>
            </a:r>
          </a:p>
          <a:p>
            <a:pPr lvl="1"/>
            <a:endParaRPr lang="fr-FR" sz="1600" dirty="0"/>
          </a:p>
          <a:p>
            <a:r>
              <a:rPr lang="fr-FR" b="1" dirty="0" smtClean="0"/>
              <a:t>Principaux facteurs de risque de PACS</a:t>
            </a:r>
          </a:p>
          <a:p>
            <a:pPr marL="742950" lvl="1" indent="-285750">
              <a:buFont typeface="Arial" panose="020B0604020202020204" pitchFamily="34" charset="0"/>
              <a:buChar char="•"/>
            </a:pPr>
            <a:r>
              <a:rPr lang="fr-FR" sz="1600" dirty="0" smtClean="0"/>
              <a:t>Sexe</a:t>
            </a:r>
          </a:p>
          <a:p>
            <a:pPr marL="742950" lvl="1" indent="-285750">
              <a:buFont typeface="Arial" panose="020B0604020202020204" pitchFamily="34" charset="0"/>
              <a:buChar char="•"/>
            </a:pPr>
            <a:r>
              <a:rPr lang="fr-FR" sz="1600" dirty="0"/>
              <a:t>tabagisme, </a:t>
            </a:r>
            <a:endParaRPr lang="fr-FR" sz="1600" dirty="0" smtClean="0"/>
          </a:p>
          <a:p>
            <a:pPr marL="742950" lvl="1" indent="-285750">
              <a:buFont typeface="Arial" panose="020B0604020202020204" pitchFamily="34" charset="0"/>
              <a:buChar char="•"/>
            </a:pPr>
            <a:r>
              <a:rPr lang="fr-FR" sz="1600" dirty="0" smtClean="0"/>
              <a:t>Comorbidités médicales (diabète, obésité, etc.) </a:t>
            </a:r>
          </a:p>
          <a:p>
            <a:pPr marL="742950" lvl="1" indent="-285750">
              <a:buFont typeface="Arial" panose="020B0604020202020204" pitchFamily="34" charset="0"/>
              <a:buChar char="•"/>
            </a:pPr>
            <a:r>
              <a:rPr lang="fr-FR" sz="1600" dirty="0" smtClean="0"/>
              <a:t>COVID aigu grave</a:t>
            </a:r>
          </a:p>
          <a:p>
            <a:pPr marL="742950" lvl="1" indent="-285750">
              <a:buFont typeface="Arial" panose="020B0604020202020204" pitchFamily="34" charset="0"/>
              <a:buChar char="•"/>
            </a:pPr>
            <a:r>
              <a:rPr lang="fr-FR" sz="1600" dirty="0" smtClean="0"/>
              <a:t>anxiété</a:t>
            </a:r>
            <a:r>
              <a:rPr lang="fr-FR" sz="1600" dirty="0"/>
              <a:t>, </a:t>
            </a:r>
            <a:r>
              <a:rPr lang="fr-FR" sz="1600" dirty="0" smtClean="0"/>
              <a:t>dépression</a:t>
            </a:r>
          </a:p>
          <a:p>
            <a:endParaRPr lang="fr-FR" sz="1600" dirty="0" smtClean="0"/>
          </a:p>
          <a:p>
            <a:r>
              <a:rPr lang="fr-FR" b="1" dirty="0" smtClean="0"/>
              <a:t>Typologie de populations</a:t>
            </a:r>
          </a:p>
          <a:p>
            <a:pPr marL="628650" lvl="1" indent="-171450">
              <a:buFont typeface="Arial" panose="020B0604020202020204" pitchFamily="34" charset="0"/>
              <a:buChar char="•"/>
            </a:pPr>
            <a:r>
              <a:rPr lang="fr-FR" sz="1600" dirty="0" smtClean="0"/>
              <a:t>Femmes actives de la quarantaine</a:t>
            </a:r>
          </a:p>
          <a:p>
            <a:pPr marL="628650" lvl="1" indent="-171450">
              <a:buFont typeface="Arial" panose="020B0604020202020204" pitchFamily="34" charset="0"/>
              <a:buChar char="•"/>
            </a:pPr>
            <a:r>
              <a:rPr lang="fr-FR" sz="1600" dirty="0" smtClean="0"/>
              <a:t>Jeunes enfants et adolescents</a:t>
            </a:r>
          </a:p>
          <a:p>
            <a:pPr marL="628650" lvl="1" indent="-171450">
              <a:buFont typeface="Arial" panose="020B0604020202020204" pitchFamily="34" charset="0"/>
              <a:buChar char="•"/>
            </a:pPr>
            <a:r>
              <a:rPr lang="fr-FR" sz="1600" dirty="0" smtClean="0"/>
              <a:t>Personnes vivant avec une ou des maladies chroniques</a:t>
            </a:r>
          </a:p>
          <a:p>
            <a:endParaRPr lang="fr-FR" sz="1600" dirty="0"/>
          </a:p>
        </p:txBody>
      </p:sp>
      <p:sp>
        <p:nvSpPr>
          <p:cNvPr id="6" name="Rectangle 5"/>
          <p:cNvSpPr/>
          <p:nvPr/>
        </p:nvSpPr>
        <p:spPr>
          <a:xfrm>
            <a:off x="3505363" y="6577433"/>
            <a:ext cx="1416542" cy="276999"/>
          </a:xfrm>
          <a:prstGeom prst="rect">
            <a:avLst/>
          </a:prstGeom>
        </p:spPr>
        <p:txBody>
          <a:bodyPr wrap="none">
            <a:spAutoFit/>
          </a:bodyPr>
          <a:lstStyle/>
          <a:p>
            <a:r>
              <a:rPr lang="fr-FR" sz="1200" dirty="0" smtClean="0"/>
              <a:t>Chen et al. JID 2022</a:t>
            </a:r>
            <a:endParaRPr lang="fr-FR" sz="1200" dirty="0"/>
          </a:p>
        </p:txBody>
      </p:sp>
      <p:sp>
        <p:nvSpPr>
          <p:cNvPr id="7" name="Rectangle 6"/>
          <p:cNvSpPr/>
          <p:nvPr/>
        </p:nvSpPr>
        <p:spPr>
          <a:xfrm>
            <a:off x="8816340" y="6208101"/>
            <a:ext cx="3375660" cy="646331"/>
          </a:xfrm>
          <a:prstGeom prst="rect">
            <a:avLst/>
          </a:prstGeom>
        </p:spPr>
        <p:txBody>
          <a:bodyPr wrap="square">
            <a:spAutoFit/>
          </a:bodyPr>
          <a:lstStyle/>
          <a:p>
            <a:pPr algn="r"/>
            <a:r>
              <a:rPr lang="fr-FR" sz="1200" dirty="0" err="1" smtClean="0">
                <a:solidFill>
                  <a:srgbClr val="000000"/>
                </a:solidFill>
                <a:latin typeface="Calibri" panose="020F0502020204030204" pitchFamily="34" charset="0"/>
              </a:rPr>
              <a:t>Tsampasian</a:t>
            </a:r>
            <a:r>
              <a:rPr lang="fr-FR" sz="1200" dirty="0" smtClean="0">
                <a:solidFill>
                  <a:srgbClr val="000000"/>
                </a:solidFill>
                <a:latin typeface="Calibri" panose="020F0502020204030204" pitchFamily="34" charset="0"/>
              </a:rPr>
              <a:t> et al. </a:t>
            </a:r>
            <a:r>
              <a:rPr lang="fr-FR" sz="1200" dirty="0">
                <a:solidFill>
                  <a:srgbClr val="000000"/>
                </a:solidFill>
                <a:latin typeface="Calibri" panose="020F0502020204030204" pitchFamily="34" charset="0"/>
              </a:rPr>
              <a:t>JAMA </a:t>
            </a:r>
            <a:r>
              <a:rPr lang="fr-FR" sz="1200" dirty="0" err="1">
                <a:solidFill>
                  <a:srgbClr val="000000"/>
                </a:solidFill>
                <a:latin typeface="Calibri" panose="020F0502020204030204" pitchFamily="34" charset="0"/>
              </a:rPr>
              <a:t>Internal</a:t>
            </a:r>
            <a:r>
              <a:rPr lang="fr-FR" sz="1200" dirty="0">
                <a:solidFill>
                  <a:srgbClr val="000000"/>
                </a:solidFill>
                <a:latin typeface="Calibri" panose="020F0502020204030204" pitchFamily="34" charset="0"/>
              </a:rPr>
              <a:t> </a:t>
            </a:r>
            <a:r>
              <a:rPr lang="fr-FR" sz="1200" dirty="0" err="1">
                <a:solidFill>
                  <a:srgbClr val="000000"/>
                </a:solidFill>
                <a:latin typeface="Calibri" panose="020F0502020204030204" pitchFamily="34" charset="0"/>
              </a:rPr>
              <a:t>Medicine</a:t>
            </a:r>
            <a:r>
              <a:rPr lang="fr-FR" sz="1200" dirty="0">
                <a:solidFill>
                  <a:srgbClr val="000000"/>
                </a:solidFill>
                <a:latin typeface="Calibri" panose="020F0502020204030204" pitchFamily="34" charset="0"/>
              </a:rPr>
              <a:t> </a:t>
            </a:r>
            <a:r>
              <a:rPr lang="fr-FR" sz="1200" dirty="0" smtClean="0">
                <a:solidFill>
                  <a:srgbClr val="000000"/>
                </a:solidFill>
                <a:latin typeface="Calibri" panose="020F0502020204030204" pitchFamily="34" charset="0"/>
              </a:rPr>
              <a:t>2023 </a:t>
            </a:r>
          </a:p>
          <a:p>
            <a:pPr algn="r"/>
            <a:r>
              <a:rPr lang="fr-FR" sz="1200" dirty="0" smtClean="0">
                <a:solidFill>
                  <a:srgbClr val="000000"/>
                </a:solidFill>
                <a:latin typeface="Calibri" panose="020F0502020204030204" pitchFamily="34" charset="0"/>
              </a:rPr>
              <a:t>Robineau et al</a:t>
            </a:r>
            <a:r>
              <a:rPr lang="fr-FR" sz="1200" dirty="0">
                <a:solidFill>
                  <a:srgbClr val="000000"/>
                </a:solidFill>
                <a:latin typeface="Calibri" panose="020F0502020204030204" pitchFamily="34" charset="0"/>
              </a:rPr>
              <a:t>. JAMA </a:t>
            </a:r>
            <a:r>
              <a:rPr lang="fr-FR" sz="1200" dirty="0" err="1">
                <a:solidFill>
                  <a:srgbClr val="000000"/>
                </a:solidFill>
                <a:latin typeface="Calibri" panose="020F0502020204030204" pitchFamily="34" charset="0"/>
              </a:rPr>
              <a:t>Netw</a:t>
            </a:r>
            <a:r>
              <a:rPr lang="fr-FR" sz="1200" dirty="0">
                <a:solidFill>
                  <a:srgbClr val="000000"/>
                </a:solidFill>
                <a:latin typeface="Calibri" panose="020F0502020204030204" pitchFamily="34" charset="0"/>
              </a:rPr>
              <a:t> Open. </a:t>
            </a:r>
            <a:r>
              <a:rPr lang="fr-FR" sz="1200" dirty="0" smtClean="0">
                <a:solidFill>
                  <a:srgbClr val="000000"/>
                </a:solidFill>
                <a:latin typeface="Calibri" panose="020F0502020204030204" pitchFamily="34" charset="0"/>
              </a:rPr>
              <a:t>2022 </a:t>
            </a:r>
          </a:p>
          <a:p>
            <a:pPr algn="r"/>
            <a:r>
              <a:rPr lang="en-US" sz="1200" dirty="0" smtClean="0">
                <a:solidFill>
                  <a:srgbClr val="000000"/>
                </a:solidFill>
                <a:latin typeface="Calibri" panose="020F0502020204030204" pitchFamily="34" charset="0"/>
              </a:rPr>
              <a:t>Augustin et al. The </a:t>
            </a:r>
            <a:r>
              <a:rPr lang="en-US" sz="1200" dirty="0">
                <a:solidFill>
                  <a:srgbClr val="000000"/>
                </a:solidFill>
                <a:latin typeface="Calibri" panose="020F0502020204030204" pitchFamily="34" charset="0"/>
              </a:rPr>
              <a:t>Lancet Regional </a:t>
            </a:r>
            <a:r>
              <a:rPr lang="en-US" sz="1200" dirty="0" smtClean="0">
                <a:solidFill>
                  <a:srgbClr val="000000"/>
                </a:solidFill>
                <a:latin typeface="Calibri" panose="020F0502020204030204" pitchFamily="34" charset="0"/>
              </a:rPr>
              <a:t>Health 2021</a:t>
            </a:r>
            <a:endParaRPr lang="fr-FR" sz="1200" dirty="0"/>
          </a:p>
        </p:txBody>
      </p:sp>
    </p:spTree>
    <p:extLst>
      <p:ext uri="{BB962C8B-B14F-4D97-AF65-F5344CB8AC3E}">
        <p14:creationId xmlns:p14="http://schemas.microsoft.com/office/powerpoint/2010/main" val="33019864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Combien en France en 2023?</a:t>
            </a:r>
            <a:endParaRPr lang="fr-FR" dirty="0"/>
          </a:p>
        </p:txBody>
      </p:sp>
      <p:pic>
        <p:nvPicPr>
          <p:cNvPr id="4" name="Image 3"/>
          <p:cNvPicPr>
            <a:picLocks noChangeAspect="1"/>
          </p:cNvPicPr>
          <p:nvPr/>
        </p:nvPicPr>
        <p:blipFill rotWithShape="1">
          <a:blip r:embed="rId2"/>
          <a:srcRect l="4207"/>
          <a:stretch/>
        </p:blipFill>
        <p:spPr>
          <a:xfrm>
            <a:off x="91440" y="1796891"/>
            <a:ext cx="6004560" cy="3401002"/>
          </a:xfrm>
          <a:prstGeom prst="rect">
            <a:avLst/>
          </a:prstGeom>
        </p:spPr>
      </p:pic>
      <p:sp>
        <p:nvSpPr>
          <p:cNvPr id="5" name="Rectangle 4"/>
          <p:cNvSpPr/>
          <p:nvPr/>
        </p:nvSpPr>
        <p:spPr>
          <a:xfrm>
            <a:off x="6301740" y="1796891"/>
            <a:ext cx="5890260" cy="3170099"/>
          </a:xfrm>
          <a:prstGeom prst="rect">
            <a:avLst/>
          </a:prstGeom>
        </p:spPr>
        <p:txBody>
          <a:bodyPr wrap="square">
            <a:spAutoFit/>
          </a:bodyPr>
          <a:lstStyle/>
          <a:p>
            <a:endParaRPr lang="fr-FR" sz="2000" b="0" i="0" u="none" strike="noStrike" baseline="0" dirty="0" smtClean="0">
              <a:solidFill>
                <a:srgbClr val="000000"/>
              </a:solidFill>
              <a:latin typeface="Calibri" panose="020F0502020204030204" pitchFamily="34" charset="0"/>
            </a:endParaRPr>
          </a:p>
          <a:p>
            <a:r>
              <a:rPr lang="fr-FR" dirty="0" smtClean="0">
                <a:solidFill>
                  <a:srgbClr val="000000"/>
                </a:solidFill>
                <a:latin typeface="Calibri" panose="020F0502020204030204" pitchFamily="34" charset="0"/>
              </a:rPr>
              <a:t>8</a:t>
            </a:r>
            <a:r>
              <a:rPr lang="fr-FR" dirty="0">
                <a:solidFill>
                  <a:srgbClr val="000000"/>
                </a:solidFill>
                <a:latin typeface="Calibri" panose="020F0502020204030204" pitchFamily="34" charset="0"/>
              </a:rPr>
              <a:t>% des personnes ayant eu une infection SARS-CoV-2 probable ou confirmée il y a au moins 3 </a:t>
            </a:r>
            <a:r>
              <a:rPr lang="fr-FR" dirty="0" smtClean="0">
                <a:solidFill>
                  <a:srgbClr val="000000"/>
                </a:solidFill>
                <a:latin typeface="Calibri" panose="020F0502020204030204" pitchFamily="34" charset="0"/>
              </a:rPr>
              <a:t>mois</a:t>
            </a:r>
          </a:p>
          <a:p>
            <a:pPr marL="285750" indent="-285750">
              <a:buFont typeface="Arial" panose="020B0604020202020204" pitchFamily="34" charset="0"/>
              <a:buChar char="•"/>
            </a:pPr>
            <a:r>
              <a:rPr lang="fr-FR" dirty="0" smtClean="0">
                <a:solidFill>
                  <a:srgbClr val="000000"/>
                </a:solidFill>
                <a:latin typeface="Calibri" panose="020F0502020204030204" pitchFamily="34" charset="0"/>
              </a:rPr>
              <a:t>31</a:t>
            </a:r>
            <a:r>
              <a:rPr lang="fr-FR" dirty="0">
                <a:solidFill>
                  <a:srgbClr val="000000"/>
                </a:solidFill>
                <a:latin typeface="Calibri" panose="020F0502020204030204" pitchFamily="34" charset="0"/>
              </a:rPr>
              <a:t>% des personnes en souffraient depuis plus de 12 </a:t>
            </a:r>
            <a:r>
              <a:rPr lang="fr-FR" dirty="0" smtClean="0">
                <a:solidFill>
                  <a:srgbClr val="000000"/>
                </a:solidFill>
                <a:latin typeface="Calibri" panose="020F0502020204030204" pitchFamily="34" charset="0"/>
              </a:rPr>
              <a:t>mois</a:t>
            </a:r>
          </a:p>
          <a:p>
            <a:pPr marL="285750" indent="-285750">
              <a:buFont typeface="Arial" panose="020B0604020202020204" pitchFamily="34" charset="0"/>
              <a:buChar char="•"/>
            </a:pPr>
            <a:r>
              <a:rPr lang="fr-FR" dirty="0" smtClean="0">
                <a:solidFill>
                  <a:srgbClr val="000000"/>
                </a:solidFill>
                <a:latin typeface="Calibri" panose="020F0502020204030204" pitchFamily="34" charset="0"/>
              </a:rPr>
              <a:t>22</a:t>
            </a:r>
            <a:r>
              <a:rPr lang="fr-FR" dirty="0">
                <a:solidFill>
                  <a:srgbClr val="000000"/>
                </a:solidFill>
                <a:latin typeface="Calibri" panose="020F0502020204030204" pitchFamily="34" charset="0"/>
              </a:rPr>
              <a:t>% depuis plus de 18 mois. </a:t>
            </a:r>
            <a:endParaRPr lang="fr-FR" dirty="0" smtClean="0">
              <a:solidFill>
                <a:srgbClr val="000000"/>
              </a:solidFill>
              <a:latin typeface="Calibri" panose="020F0502020204030204" pitchFamily="34" charset="0"/>
            </a:endParaRPr>
          </a:p>
          <a:p>
            <a:endParaRPr lang="fr-FR" i="1" dirty="0" smtClean="0">
              <a:solidFill>
                <a:srgbClr val="000000"/>
              </a:solidFill>
              <a:latin typeface="Calibri" panose="020F0502020204030204" pitchFamily="34" charset="0"/>
            </a:endParaRPr>
          </a:p>
          <a:p>
            <a:r>
              <a:rPr lang="fr-FR" i="1" dirty="0" smtClean="0">
                <a:solidFill>
                  <a:srgbClr val="000000"/>
                </a:solidFill>
                <a:latin typeface="Calibri" panose="020F0502020204030204" pitchFamily="34" charset="0"/>
              </a:rPr>
              <a:t>Impact </a:t>
            </a:r>
            <a:r>
              <a:rPr lang="fr-FR" i="1" dirty="0">
                <a:solidFill>
                  <a:srgbClr val="000000"/>
                </a:solidFill>
                <a:latin typeface="Calibri" panose="020F0502020204030204" pitchFamily="34" charset="0"/>
              </a:rPr>
              <a:t>sur le fonctionnement </a:t>
            </a:r>
            <a:r>
              <a:rPr lang="fr-FR" i="1" dirty="0" smtClean="0">
                <a:solidFill>
                  <a:srgbClr val="000000"/>
                </a:solidFill>
                <a:latin typeface="Calibri" panose="020F0502020204030204" pitchFamily="34" charset="0"/>
              </a:rPr>
              <a:t>quotidien (/10 615)</a:t>
            </a:r>
            <a:endParaRPr lang="fr-FR" dirty="0" smtClean="0">
              <a:solidFill>
                <a:srgbClr val="000000"/>
              </a:solidFill>
              <a:latin typeface="Calibri" panose="020F0502020204030204" pitchFamily="34" charset="0"/>
            </a:endParaRPr>
          </a:p>
          <a:p>
            <a:pPr marL="285750" indent="-285750">
              <a:buFont typeface="Arial" panose="020B0604020202020204" pitchFamily="34" charset="0"/>
              <a:buChar char="•"/>
            </a:pPr>
            <a:r>
              <a:rPr lang="fr-FR" dirty="0" smtClean="0">
                <a:solidFill>
                  <a:srgbClr val="000000"/>
                </a:solidFill>
                <a:latin typeface="Calibri" panose="020F0502020204030204" pitchFamily="34" charset="0"/>
              </a:rPr>
              <a:t>2,4</a:t>
            </a:r>
            <a:r>
              <a:rPr lang="fr-FR" dirty="0">
                <a:solidFill>
                  <a:srgbClr val="000000"/>
                </a:solidFill>
                <a:latin typeface="Calibri" panose="020F0502020204030204" pitchFamily="34" charset="0"/>
              </a:rPr>
              <a:t>% des personnes déclaraient subir un impact sur les activités quotidiennes au moins modéré </a:t>
            </a:r>
          </a:p>
          <a:p>
            <a:pPr marL="285750" indent="-285750">
              <a:buFont typeface="Arial" panose="020B0604020202020204" pitchFamily="34" charset="0"/>
              <a:buChar char="•"/>
            </a:pPr>
            <a:r>
              <a:rPr lang="fr-FR" b="1" dirty="0" smtClean="0">
                <a:solidFill>
                  <a:srgbClr val="000000"/>
                </a:solidFill>
                <a:latin typeface="Calibri" panose="020F0502020204030204" pitchFamily="34" charset="0"/>
              </a:rPr>
              <a:t>1,2</a:t>
            </a:r>
            <a:r>
              <a:rPr lang="fr-FR" b="1" dirty="0">
                <a:solidFill>
                  <a:srgbClr val="000000"/>
                </a:solidFill>
                <a:latin typeface="Calibri" panose="020F0502020204030204" pitchFamily="34" charset="0"/>
              </a:rPr>
              <a:t>% un « impact fort ou très fort » </a:t>
            </a:r>
            <a:r>
              <a:rPr lang="fr-FR" dirty="0" smtClean="0">
                <a:solidFill>
                  <a:srgbClr val="000000"/>
                </a:solidFill>
                <a:latin typeface="Calibri" panose="020F0502020204030204" pitchFamily="34" charset="0"/>
              </a:rPr>
              <a:t>(soit </a:t>
            </a:r>
            <a:r>
              <a:rPr lang="fr-FR" dirty="0">
                <a:solidFill>
                  <a:srgbClr val="000000"/>
                </a:solidFill>
                <a:latin typeface="Calibri" panose="020F0502020204030204" pitchFamily="34" charset="0"/>
              </a:rPr>
              <a:t>30% des personnes répondant à la définition de </a:t>
            </a:r>
            <a:r>
              <a:rPr lang="fr-FR" dirty="0" smtClean="0">
                <a:solidFill>
                  <a:srgbClr val="000000"/>
                </a:solidFill>
                <a:latin typeface="Calibri" panose="020F0502020204030204" pitchFamily="34" charset="0"/>
              </a:rPr>
              <a:t>PACS OMS). </a:t>
            </a:r>
            <a:endParaRPr lang="fr-FR" dirty="0">
              <a:solidFill>
                <a:srgbClr val="000000"/>
              </a:solidFill>
              <a:latin typeface="Calibri" panose="020F0502020204030204" pitchFamily="34" charset="0"/>
            </a:endParaRPr>
          </a:p>
        </p:txBody>
      </p:sp>
      <p:sp>
        <p:nvSpPr>
          <p:cNvPr id="6" name="Rectangle 5"/>
          <p:cNvSpPr/>
          <p:nvPr/>
        </p:nvSpPr>
        <p:spPr>
          <a:xfrm>
            <a:off x="781050" y="5693956"/>
            <a:ext cx="11041380" cy="707886"/>
          </a:xfrm>
          <a:prstGeom prst="rect">
            <a:avLst/>
          </a:prstGeom>
        </p:spPr>
        <p:txBody>
          <a:bodyPr wrap="square">
            <a:spAutoFit/>
          </a:bodyPr>
          <a:lstStyle/>
          <a:p>
            <a:pPr algn="ctr"/>
            <a:r>
              <a:rPr lang="fr-FR" sz="2000" b="1" dirty="0">
                <a:solidFill>
                  <a:srgbClr val="000000"/>
                </a:solidFill>
                <a:latin typeface="Calibri" panose="020F0502020204030204" pitchFamily="34" charset="0"/>
              </a:rPr>
              <a:t>Le COVARS estime que plusieurs centaines de milliers de personnes souffrent actuellement de SPC </a:t>
            </a:r>
            <a:endParaRPr lang="fr-FR" sz="2000" b="1" dirty="0" smtClean="0">
              <a:solidFill>
                <a:srgbClr val="000000"/>
              </a:solidFill>
              <a:latin typeface="Calibri" panose="020F0502020204030204" pitchFamily="34" charset="0"/>
            </a:endParaRPr>
          </a:p>
          <a:p>
            <a:pPr algn="ctr"/>
            <a:r>
              <a:rPr lang="fr-FR" sz="2000" b="1" dirty="0" smtClean="0">
                <a:solidFill>
                  <a:srgbClr val="000000"/>
                </a:solidFill>
                <a:latin typeface="Calibri" panose="020F0502020204030204" pitchFamily="34" charset="0"/>
              </a:rPr>
              <a:t>avec </a:t>
            </a:r>
            <a:r>
              <a:rPr lang="fr-FR" sz="2000" b="1" dirty="0">
                <a:solidFill>
                  <a:srgbClr val="000000"/>
                </a:solidFill>
                <a:latin typeface="Calibri" panose="020F0502020204030204" pitchFamily="34" charset="0"/>
              </a:rPr>
              <a:t>un retentissement au quotidien nécessitant une prise en charge spécifique. </a:t>
            </a:r>
            <a:endParaRPr lang="fr-FR" sz="2000" dirty="0"/>
          </a:p>
        </p:txBody>
      </p:sp>
      <p:pic>
        <p:nvPicPr>
          <p:cNvPr id="3" name="Image 2"/>
          <p:cNvPicPr>
            <a:picLocks noChangeAspect="1"/>
          </p:cNvPicPr>
          <p:nvPr/>
        </p:nvPicPr>
        <p:blipFill>
          <a:blip r:embed="rId3"/>
          <a:stretch>
            <a:fillRect/>
          </a:stretch>
        </p:blipFill>
        <p:spPr>
          <a:xfrm>
            <a:off x="10169842" y="113278"/>
            <a:ext cx="1895475" cy="1076325"/>
          </a:xfrm>
          <a:prstGeom prst="rect">
            <a:avLst/>
          </a:prstGeom>
        </p:spPr>
      </p:pic>
    </p:spTree>
    <p:extLst>
      <p:ext uri="{BB962C8B-B14F-4D97-AF65-F5344CB8AC3E}">
        <p14:creationId xmlns:p14="http://schemas.microsoft.com/office/powerpoint/2010/main" val="18165361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Signes cliniques chez l’adulte</a:t>
            </a:r>
            <a:endParaRPr lang="fr-FR" dirty="0"/>
          </a:p>
        </p:txBody>
      </p:sp>
      <p:pic>
        <p:nvPicPr>
          <p:cNvPr id="4" name="Image 3"/>
          <p:cNvPicPr>
            <a:picLocks noChangeAspect="1"/>
          </p:cNvPicPr>
          <p:nvPr/>
        </p:nvPicPr>
        <p:blipFill rotWithShape="1">
          <a:blip r:embed="rId2"/>
          <a:srcRect l="14667" t="22889" r="58400" b="7185"/>
          <a:stretch/>
        </p:blipFill>
        <p:spPr>
          <a:xfrm>
            <a:off x="5745480" y="1478962"/>
            <a:ext cx="6446520" cy="4707049"/>
          </a:xfrm>
          <a:prstGeom prst="rect">
            <a:avLst/>
          </a:prstGeom>
        </p:spPr>
      </p:pic>
      <p:pic>
        <p:nvPicPr>
          <p:cNvPr id="5" name="Image 4"/>
          <p:cNvPicPr>
            <a:picLocks noChangeAspect="1"/>
          </p:cNvPicPr>
          <p:nvPr/>
        </p:nvPicPr>
        <p:blipFill rotWithShape="1">
          <a:blip r:embed="rId3"/>
          <a:srcRect l="16250" t="28815" r="58833" b="5703"/>
          <a:stretch/>
        </p:blipFill>
        <p:spPr>
          <a:xfrm>
            <a:off x="0" y="1598128"/>
            <a:ext cx="5920683" cy="4376157"/>
          </a:xfrm>
          <a:prstGeom prst="rect">
            <a:avLst/>
          </a:prstGeom>
        </p:spPr>
      </p:pic>
      <p:sp>
        <p:nvSpPr>
          <p:cNvPr id="7" name="Rectangle 6"/>
          <p:cNvSpPr/>
          <p:nvPr/>
        </p:nvSpPr>
        <p:spPr>
          <a:xfrm>
            <a:off x="10334633" y="6581001"/>
            <a:ext cx="1857367" cy="276999"/>
          </a:xfrm>
          <a:prstGeom prst="rect">
            <a:avLst/>
          </a:prstGeom>
        </p:spPr>
        <p:txBody>
          <a:bodyPr wrap="none">
            <a:spAutoFit/>
          </a:bodyPr>
          <a:lstStyle/>
          <a:p>
            <a:pPr algn="r"/>
            <a:r>
              <a:rPr lang="fr-FR" sz="1200" dirty="0" err="1" smtClean="0"/>
              <a:t>Rando</a:t>
            </a:r>
            <a:r>
              <a:rPr lang="fr-FR" sz="1200" dirty="0" smtClean="0"/>
              <a:t> et al. </a:t>
            </a:r>
            <a:r>
              <a:rPr lang="fr-FR" sz="1200" dirty="0" err="1" smtClean="0"/>
              <a:t>MedRxiv</a:t>
            </a:r>
            <a:r>
              <a:rPr lang="fr-FR" sz="1200" dirty="0" smtClean="0"/>
              <a:t> 2023</a:t>
            </a:r>
            <a:endParaRPr lang="fr-FR" sz="1200" dirty="0"/>
          </a:p>
        </p:txBody>
      </p:sp>
      <p:sp>
        <p:nvSpPr>
          <p:cNvPr id="3" name="Rectangle 2"/>
          <p:cNvSpPr/>
          <p:nvPr/>
        </p:nvSpPr>
        <p:spPr>
          <a:xfrm>
            <a:off x="1485900" y="2141220"/>
            <a:ext cx="4305300" cy="35052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Rectangle 7"/>
          <p:cNvSpPr/>
          <p:nvPr/>
        </p:nvSpPr>
        <p:spPr>
          <a:xfrm>
            <a:off x="1485900" y="3232197"/>
            <a:ext cx="4305300" cy="18156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Rectangle 8"/>
          <p:cNvSpPr/>
          <p:nvPr/>
        </p:nvSpPr>
        <p:spPr>
          <a:xfrm>
            <a:off x="1485900" y="4975860"/>
            <a:ext cx="4305300" cy="205740"/>
          </a:xfrm>
          <a:prstGeom prst="rect">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Rectangle 9"/>
          <p:cNvSpPr/>
          <p:nvPr/>
        </p:nvSpPr>
        <p:spPr>
          <a:xfrm>
            <a:off x="1485900" y="4436388"/>
            <a:ext cx="4305300" cy="35052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97204016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Prévalence et signes cliniques chez les enfants</a:t>
            </a:r>
            <a:endParaRPr lang="fr-FR" dirty="0"/>
          </a:p>
        </p:txBody>
      </p:sp>
      <p:sp>
        <p:nvSpPr>
          <p:cNvPr id="5" name="Rectangle 4"/>
          <p:cNvSpPr/>
          <p:nvPr/>
        </p:nvSpPr>
        <p:spPr>
          <a:xfrm>
            <a:off x="9472794" y="6591413"/>
            <a:ext cx="2719206" cy="276999"/>
          </a:xfrm>
          <a:prstGeom prst="rect">
            <a:avLst/>
          </a:prstGeom>
        </p:spPr>
        <p:txBody>
          <a:bodyPr wrap="none">
            <a:spAutoFit/>
          </a:bodyPr>
          <a:lstStyle/>
          <a:p>
            <a:pPr algn="r"/>
            <a:r>
              <a:rPr lang="fr-FR" sz="1200" dirty="0" smtClean="0"/>
              <a:t>Lopez-</a:t>
            </a:r>
            <a:r>
              <a:rPr lang="fr-FR" sz="1200" dirty="0" err="1" smtClean="0"/>
              <a:t>Leon</a:t>
            </a:r>
            <a:r>
              <a:rPr lang="fr-FR" sz="1200" dirty="0" smtClean="0"/>
              <a:t> et al. </a:t>
            </a:r>
            <a:r>
              <a:rPr lang="fr-FR" sz="1200" dirty="0" err="1" smtClean="0"/>
              <a:t>Sc</a:t>
            </a:r>
            <a:r>
              <a:rPr lang="fr-FR" sz="1200" dirty="0" smtClean="0"/>
              <a:t> reports Nature 2022</a:t>
            </a:r>
            <a:endParaRPr lang="fr-FR" sz="1200" dirty="0"/>
          </a:p>
        </p:txBody>
      </p:sp>
      <p:pic>
        <p:nvPicPr>
          <p:cNvPr id="7" name="Image 6"/>
          <p:cNvPicPr>
            <a:picLocks noChangeAspect="1"/>
          </p:cNvPicPr>
          <p:nvPr/>
        </p:nvPicPr>
        <p:blipFill rotWithShape="1">
          <a:blip r:embed="rId2"/>
          <a:srcRect l="13846" t="23049" r="60446" b="17920"/>
          <a:stretch/>
        </p:blipFill>
        <p:spPr>
          <a:xfrm>
            <a:off x="254992" y="1925068"/>
            <a:ext cx="5763823" cy="3722448"/>
          </a:xfrm>
          <a:prstGeom prst="rect">
            <a:avLst/>
          </a:prstGeom>
          <a:ln>
            <a:solidFill>
              <a:schemeClr val="tx1"/>
            </a:solidFill>
          </a:ln>
        </p:spPr>
      </p:pic>
      <p:pic>
        <p:nvPicPr>
          <p:cNvPr id="8" name="Image 7"/>
          <p:cNvPicPr>
            <a:picLocks noChangeAspect="1"/>
          </p:cNvPicPr>
          <p:nvPr/>
        </p:nvPicPr>
        <p:blipFill rotWithShape="1">
          <a:blip r:embed="rId3"/>
          <a:srcRect l="17835" t="10058" r="65637" b="48922"/>
          <a:stretch/>
        </p:blipFill>
        <p:spPr>
          <a:xfrm>
            <a:off x="6453140" y="1925068"/>
            <a:ext cx="5332630" cy="3722448"/>
          </a:xfrm>
          <a:prstGeom prst="rect">
            <a:avLst/>
          </a:prstGeom>
          <a:ln>
            <a:solidFill>
              <a:schemeClr val="tx1"/>
            </a:solidFill>
          </a:ln>
        </p:spPr>
      </p:pic>
      <p:sp>
        <p:nvSpPr>
          <p:cNvPr id="3" name="ZoneTexte 2"/>
          <p:cNvSpPr txBox="1"/>
          <p:nvPr/>
        </p:nvSpPr>
        <p:spPr>
          <a:xfrm>
            <a:off x="3168935" y="5780781"/>
            <a:ext cx="5699760" cy="923330"/>
          </a:xfrm>
          <a:prstGeom prst="rect">
            <a:avLst/>
          </a:prstGeom>
          <a:noFill/>
        </p:spPr>
        <p:txBody>
          <a:bodyPr wrap="square" rtlCol="0">
            <a:spAutoFit/>
          </a:bodyPr>
          <a:lstStyle/>
          <a:p>
            <a:r>
              <a:rPr lang="fr-FR" b="1" dirty="0" smtClean="0"/>
              <a:t>Sous-populations à risque </a:t>
            </a:r>
          </a:p>
          <a:p>
            <a:pPr marL="285750" indent="-285750">
              <a:buFont typeface="Arial" panose="020B0604020202020204" pitchFamily="34" charset="0"/>
              <a:buChar char="•"/>
            </a:pPr>
            <a:r>
              <a:rPr lang="fr-FR" dirty="0" smtClean="0"/>
              <a:t>0-3 ans</a:t>
            </a:r>
          </a:p>
          <a:p>
            <a:pPr marL="285750" indent="-285750">
              <a:buFont typeface="Arial" panose="020B0604020202020204" pitchFamily="34" charset="0"/>
              <a:buChar char="•"/>
            </a:pPr>
            <a:r>
              <a:rPr lang="fr-FR" dirty="0" smtClean="0"/>
              <a:t>Adolescents, ++ troubles attentionnels </a:t>
            </a:r>
            <a:r>
              <a:rPr lang="fr-FR" dirty="0" err="1" smtClean="0"/>
              <a:t>pré-existants</a:t>
            </a:r>
            <a:endParaRPr lang="fr-FR" dirty="0"/>
          </a:p>
        </p:txBody>
      </p:sp>
    </p:spTree>
    <p:extLst>
      <p:ext uri="{BB962C8B-B14F-4D97-AF65-F5344CB8AC3E}">
        <p14:creationId xmlns:p14="http://schemas.microsoft.com/office/powerpoint/2010/main" val="17717297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Evolution des PAIS et PACS</a:t>
            </a:r>
            <a:endParaRPr lang="fr-FR" dirty="0"/>
          </a:p>
        </p:txBody>
      </p:sp>
      <p:pic>
        <p:nvPicPr>
          <p:cNvPr id="4" name="Image 3"/>
          <p:cNvPicPr>
            <a:picLocks noChangeAspect="1"/>
          </p:cNvPicPr>
          <p:nvPr/>
        </p:nvPicPr>
        <p:blipFill rotWithShape="1">
          <a:blip r:embed="rId2"/>
          <a:srcRect l="7731" t="53090" r="75482" b="7482"/>
          <a:stretch/>
        </p:blipFill>
        <p:spPr>
          <a:xfrm>
            <a:off x="6213765" y="1858402"/>
            <a:ext cx="5639254" cy="3724980"/>
          </a:xfrm>
          <a:prstGeom prst="rect">
            <a:avLst/>
          </a:prstGeom>
        </p:spPr>
      </p:pic>
      <p:sp>
        <p:nvSpPr>
          <p:cNvPr id="5" name="Rectangle 4"/>
          <p:cNvSpPr/>
          <p:nvPr/>
        </p:nvSpPr>
        <p:spPr>
          <a:xfrm>
            <a:off x="10024612" y="6581001"/>
            <a:ext cx="2167388" cy="276999"/>
          </a:xfrm>
          <a:prstGeom prst="rect">
            <a:avLst/>
          </a:prstGeom>
        </p:spPr>
        <p:txBody>
          <a:bodyPr wrap="none">
            <a:spAutoFit/>
          </a:bodyPr>
          <a:lstStyle/>
          <a:p>
            <a:pPr algn="r"/>
            <a:r>
              <a:rPr lang="fr-FR" sz="1200" dirty="0" err="1" smtClean="0"/>
              <a:t>Choutka</a:t>
            </a:r>
            <a:r>
              <a:rPr lang="fr-FR" sz="1200" dirty="0" smtClean="0"/>
              <a:t> et al. Nature com 2022</a:t>
            </a:r>
            <a:endParaRPr lang="fr-FR" sz="1200" dirty="0"/>
          </a:p>
        </p:txBody>
      </p:sp>
      <p:pic>
        <p:nvPicPr>
          <p:cNvPr id="6" name="Image 5"/>
          <p:cNvPicPr>
            <a:picLocks noChangeAspect="1"/>
          </p:cNvPicPr>
          <p:nvPr/>
        </p:nvPicPr>
        <p:blipFill rotWithShape="1">
          <a:blip r:embed="rId2"/>
          <a:srcRect l="16546" t="9851" r="66855" b="50269"/>
          <a:stretch/>
        </p:blipFill>
        <p:spPr>
          <a:xfrm>
            <a:off x="367146" y="1858402"/>
            <a:ext cx="5512606" cy="3724980"/>
          </a:xfrm>
          <a:prstGeom prst="rect">
            <a:avLst/>
          </a:prstGeom>
        </p:spPr>
      </p:pic>
      <p:sp>
        <p:nvSpPr>
          <p:cNvPr id="3" name="ZoneTexte 2"/>
          <p:cNvSpPr txBox="1"/>
          <p:nvPr/>
        </p:nvSpPr>
        <p:spPr>
          <a:xfrm>
            <a:off x="2491740" y="5583382"/>
            <a:ext cx="1927860" cy="523220"/>
          </a:xfrm>
          <a:prstGeom prst="rect">
            <a:avLst/>
          </a:prstGeom>
          <a:noFill/>
        </p:spPr>
        <p:txBody>
          <a:bodyPr wrap="square" rtlCol="0">
            <a:spAutoFit/>
          </a:bodyPr>
          <a:lstStyle/>
          <a:p>
            <a:pPr algn="ctr"/>
            <a:r>
              <a:rPr lang="fr-FR" sz="2800" dirty="0" smtClean="0"/>
              <a:t>PAIS</a:t>
            </a:r>
            <a:endParaRPr lang="fr-FR" sz="2800" dirty="0"/>
          </a:p>
        </p:txBody>
      </p:sp>
      <p:sp>
        <p:nvSpPr>
          <p:cNvPr id="7" name="ZoneTexte 6"/>
          <p:cNvSpPr txBox="1"/>
          <p:nvPr/>
        </p:nvSpPr>
        <p:spPr>
          <a:xfrm>
            <a:off x="8542020" y="5583382"/>
            <a:ext cx="1927860" cy="523220"/>
          </a:xfrm>
          <a:prstGeom prst="rect">
            <a:avLst/>
          </a:prstGeom>
          <a:noFill/>
        </p:spPr>
        <p:txBody>
          <a:bodyPr wrap="square" rtlCol="0">
            <a:spAutoFit/>
          </a:bodyPr>
          <a:lstStyle/>
          <a:p>
            <a:pPr algn="ctr"/>
            <a:r>
              <a:rPr lang="fr-FR" sz="2800" dirty="0" smtClean="0"/>
              <a:t>PACS</a:t>
            </a:r>
            <a:endParaRPr lang="fr-FR" sz="2800" dirty="0"/>
          </a:p>
        </p:txBody>
      </p:sp>
    </p:spTree>
    <p:extLst>
      <p:ext uri="{BB962C8B-B14F-4D97-AF65-F5344CB8AC3E}">
        <p14:creationId xmlns:p14="http://schemas.microsoft.com/office/powerpoint/2010/main" val="392042586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Evolution PACS</a:t>
            </a:r>
            <a:endParaRPr lang="fr-FR" dirty="0"/>
          </a:p>
        </p:txBody>
      </p:sp>
      <p:pic>
        <p:nvPicPr>
          <p:cNvPr id="4" name="Image 3"/>
          <p:cNvPicPr>
            <a:picLocks noChangeAspect="1"/>
          </p:cNvPicPr>
          <p:nvPr/>
        </p:nvPicPr>
        <p:blipFill rotWithShape="1">
          <a:blip r:embed="rId2"/>
          <a:srcRect l="8270" t="15527" r="60060" b="11538"/>
          <a:stretch/>
        </p:blipFill>
        <p:spPr>
          <a:xfrm>
            <a:off x="5119132" y="1320654"/>
            <a:ext cx="6845776" cy="4433955"/>
          </a:xfrm>
          <a:prstGeom prst="rect">
            <a:avLst/>
          </a:prstGeom>
        </p:spPr>
      </p:pic>
      <p:sp>
        <p:nvSpPr>
          <p:cNvPr id="5" name="Rectangle 4"/>
          <p:cNvSpPr/>
          <p:nvPr/>
        </p:nvSpPr>
        <p:spPr>
          <a:xfrm>
            <a:off x="10271923" y="6581001"/>
            <a:ext cx="1920077" cy="276999"/>
          </a:xfrm>
          <a:prstGeom prst="rect">
            <a:avLst/>
          </a:prstGeom>
        </p:spPr>
        <p:txBody>
          <a:bodyPr wrap="none">
            <a:spAutoFit/>
          </a:bodyPr>
          <a:lstStyle/>
          <a:p>
            <a:r>
              <a:rPr lang="fr-FR" sz="1200" dirty="0" err="1" smtClean="0"/>
              <a:t>Tran</a:t>
            </a:r>
            <a:r>
              <a:rPr lang="fr-FR" sz="1200" dirty="0" smtClean="0"/>
              <a:t> et al. Nature com 2022</a:t>
            </a:r>
            <a:endParaRPr lang="fr-FR" sz="1200" dirty="0"/>
          </a:p>
        </p:txBody>
      </p:sp>
      <p:sp>
        <p:nvSpPr>
          <p:cNvPr id="8" name="Espace réservé du contenu 2"/>
          <p:cNvSpPr txBox="1">
            <a:spLocks/>
          </p:cNvSpPr>
          <p:nvPr/>
        </p:nvSpPr>
        <p:spPr>
          <a:xfrm>
            <a:off x="898231" y="5818935"/>
            <a:ext cx="9728205" cy="107021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1600" dirty="0" smtClean="0"/>
              <a:t>91% voyaient leur état de santé s’améliorer lentement mais avec des « rechutes » hebdomadaires. </a:t>
            </a:r>
          </a:p>
          <a:p>
            <a:r>
              <a:rPr lang="fr-FR" sz="1600" dirty="0" smtClean="0"/>
              <a:t>5% des patients voyaient une diminution « rapide » des symptômes (25% de rechutes)</a:t>
            </a:r>
          </a:p>
          <a:p>
            <a:r>
              <a:rPr lang="fr-FR" sz="1600" dirty="0"/>
              <a:t>4</a:t>
            </a:r>
            <a:r>
              <a:rPr lang="fr-FR" sz="1600" dirty="0" smtClean="0"/>
              <a:t>% des patients ne voyaient pas d’amélioration des symptômes et de leur fréquence au cours du suivi</a:t>
            </a:r>
          </a:p>
        </p:txBody>
      </p:sp>
      <p:sp>
        <p:nvSpPr>
          <p:cNvPr id="9" name="Rectangle 8"/>
          <p:cNvSpPr/>
          <p:nvPr/>
        </p:nvSpPr>
        <p:spPr>
          <a:xfrm>
            <a:off x="4572670" y="442780"/>
            <a:ext cx="7619330" cy="882742"/>
          </a:xfrm>
          <a:prstGeom prst="rect">
            <a:avLst/>
          </a:prstGeom>
        </p:spPr>
        <p:txBody>
          <a:bodyPr wrap="square">
            <a:spAutoFit/>
          </a:bodyPr>
          <a:lstStyle/>
          <a:p>
            <a:pPr marL="342900" lvl="0" indent="-342900" algn="just">
              <a:lnSpc>
                <a:spcPct val="107000"/>
              </a:lnSpc>
              <a:spcAft>
                <a:spcPts val="0"/>
              </a:spcAft>
              <a:buFont typeface="Symbol" panose="05050102010706020507" pitchFamily="18" charset="2"/>
              <a:buChar char=""/>
            </a:pPr>
            <a:r>
              <a:rPr lang="fr-FR" sz="1600" dirty="0">
                <a:latin typeface="Calibri" panose="020F0502020204030204" pitchFamily="34" charset="0"/>
                <a:ea typeface="Calibri" panose="020F0502020204030204" pitchFamily="34" charset="0"/>
                <a:cs typeface="Times New Roman" panose="02020603050405020304" pitchFamily="18" charset="0"/>
              </a:rPr>
              <a:t>20% guéris</a:t>
            </a:r>
          </a:p>
          <a:p>
            <a:pPr marL="342900" lvl="0" indent="-342900" algn="just">
              <a:lnSpc>
                <a:spcPct val="107000"/>
              </a:lnSpc>
              <a:spcAft>
                <a:spcPts val="0"/>
              </a:spcAft>
              <a:buFont typeface="Symbol" panose="05050102010706020507" pitchFamily="18" charset="2"/>
              <a:buChar char=""/>
            </a:pPr>
            <a:r>
              <a:rPr lang="fr-FR" sz="1600" dirty="0">
                <a:latin typeface="Calibri" panose="020F0502020204030204" pitchFamily="34" charset="0"/>
                <a:ea typeface="Calibri" panose="020F0502020204030204" pitchFamily="34" charset="0"/>
                <a:cs typeface="Times New Roman" panose="02020603050405020304" pitchFamily="18" charset="0"/>
              </a:rPr>
              <a:t>50% « rétablis</a:t>
            </a:r>
            <a:r>
              <a:rPr lang="fr-FR" sz="1600" dirty="0">
                <a:latin typeface="Calibri" panose="020F0502020204030204" pitchFamily="34" charset="0"/>
                <a:ea typeface="Times New Roman" panose="02020603050405020304" pitchFamily="18" charset="0"/>
                <a:cs typeface="Calibri" panose="020F0502020204030204" pitchFamily="34" charset="0"/>
              </a:rPr>
              <a:t> » « adaptés » « à l'équilibre » (ajustement à leurs </a:t>
            </a:r>
            <a:r>
              <a:rPr lang="fr-FR" sz="1600" dirty="0" smtClean="0">
                <a:latin typeface="Calibri" panose="020F0502020204030204" pitchFamily="34" charset="0"/>
                <a:ea typeface="Times New Roman" panose="02020603050405020304" pitchFamily="18" charset="0"/>
                <a:cs typeface="Calibri" panose="020F0502020204030204" pitchFamily="34" charset="0"/>
              </a:rPr>
              <a:t>séquelles, rechutes)</a:t>
            </a:r>
            <a:endParaRPr lang="fr-FR" sz="16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07000"/>
              </a:lnSpc>
              <a:spcAft>
                <a:spcPts val="800"/>
              </a:spcAft>
              <a:buFont typeface="Symbol" panose="05050102010706020507" pitchFamily="18" charset="2"/>
              <a:buChar char=""/>
            </a:pPr>
            <a:r>
              <a:rPr lang="fr-FR" sz="1600" dirty="0">
                <a:latin typeface="Calibri" panose="020F0502020204030204" pitchFamily="34" charset="0"/>
                <a:ea typeface="Times New Roman" panose="02020603050405020304" pitchFamily="18" charset="0"/>
                <a:cs typeface="Calibri" panose="020F0502020204030204" pitchFamily="34" charset="0"/>
              </a:rPr>
              <a:t>30% chroniques </a:t>
            </a:r>
            <a:r>
              <a:rPr lang="fr-FR" sz="1600" dirty="0" smtClean="0">
                <a:latin typeface="Calibri" panose="020F0502020204030204" pitchFamily="34" charset="0"/>
                <a:ea typeface="Times New Roman" panose="02020603050405020304" pitchFamily="18" charset="0"/>
                <a:cs typeface="Calibri" panose="020F0502020204030204" pitchFamily="34" charset="0"/>
              </a:rPr>
              <a:t>avec </a:t>
            </a:r>
            <a:r>
              <a:rPr lang="fr-FR" sz="1600" dirty="0">
                <a:latin typeface="Calibri" panose="020F0502020204030204" pitchFamily="34" charset="0"/>
                <a:ea typeface="Times New Roman" panose="02020603050405020304" pitchFamily="18" charset="0"/>
                <a:cs typeface="Calibri" panose="020F0502020204030204" pitchFamily="34" charset="0"/>
              </a:rPr>
              <a:t>impact socio-économique </a:t>
            </a:r>
            <a:r>
              <a:rPr lang="fr-FR" sz="1600" dirty="0" smtClean="0">
                <a:latin typeface="Calibri" panose="020F0502020204030204" pitchFamily="34" charset="0"/>
                <a:ea typeface="Times New Roman" panose="02020603050405020304" pitchFamily="18" charset="0"/>
                <a:cs typeface="Calibri" panose="020F0502020204030204" pitchFamily="34" charset="0"/>
              </a:rPr>
              <a:t>(</a:t>
            </a:r>
            <a:r>
              <a:rPr lang="fr-FR" sz="1600" dirty="0">
                <a:latin typeface="Calibri" panose="020F0502020204030204" pitchFamily="34" charset="0"/>
                <a:ea typeface="Times New Roman" panose="02020603050405020304" pitchFamily="18" charset="0"/>
                <a:cs typeface="Calibri" panose="020F0502020204030204" pitchFamily="34" charset="0"/>
              </a:rPr>
              <a:t>risque de désinsertion, MDPH, etc.)</a:t>
            </a:r>
            <a:endParaRPr lang="fr-FR" sz="1600" dirty="0">
              <a:latin typeface="Calibri" panose="020F0502020204030204" pitchFamily="34" charset="0"/>
              <a:ea typeface="Calibri" panose="020F0502020204030204" pitchFamily="34" charset="0"/>
              <a:cs typeface="Times New Roman" panose="02020603050405020304" pitchFamily="18" charset="0"/>
            </a:endParaRPr>
          </a:p>
        </p:txBody>
      </p:sp>
      <p:grpSp>
        <p:nvGrpSpPr>
          <p:cNvPr id="16" name="Groupe 15"/>
          <p:cNvGrpSpPr/>
          <p:nvPr/>
        </p:nvGrpSpPr>
        <p:grpSpPr>
          <a:xfrm>
            <a:off x="137617" y="1988497"/>
            <a:ext cx="5086687" cy="3472093"/>
            <a:chOff x="15697" y="2018765"/>
            <a:chExt cx="5086687" cy="3472093"/>
          </a:xfrm>
        </p:grpSpPr>
        <p:pic>
          <p:nvPicPr>
            <p:cNvPr id="6" name="Image 5"/>
            <p:cNvPicPr>
              <a:picLocks noChangeAspect="1"/>
            </p:cNvPicPr>
            <p:nvPr/>
          </p:nvPicPr>
          <p:blipFill rotWithShape="1">
            <a:blip r:embed="rId3"/>
            <a:srcRect l="3083" t="17259" r="67250" b="10740"/>
            <a:stretch/>
          </p:blipFill>
          <p:spPr>
            <a:xfrm>
              <a:off x="15697" y="2018765"/>
              <a:ext cx="5086687" cy="3472093"/>
            </a:xfrm>
            <a:prstGeom prst="rect">
              <a:avLst/>
            </a:prstGeom>
          </p:spPr>
        </p:pic>
        <p:cxnSp>
          <p:nvCxnSpPr>
            <p:cNvPr id="7" name="Connecteur droit 6"/>
            <p:cNvCxnSpPr/>
            <p:nvPr/>
          </p:nvCxnSpPr>
          <p:spPr>
            <a:xfrm>
              <a:off x="510540" y="3741420"/>
              <a:ext cx="4335780" cy="22860"/>
            </a:xfrm>
            <a:prstGeom prst="line">
              <a:avLst/>
            </a:prstGeom>
            <a:ln w="19050">
              <a:prstDash val="dash"/>
            </a:ln>
          </p:spPr>
          <p:style>
            <a:lnRef idx="1">
              <a:schemeClr val="accent1"/>
            </a:lnRef>
            <a:fillRef idx="0">
              <a:schemeClr val="accent1"/>
            </a:fillRef>
            <a:effectRef idx="0">
              <a:schemeClr val="accent1"/>
            </a:effectRef>
            <a:fontRef idx="minor">
              <a:schemeClr val="tx1"/>
            </a:fontRef>
          </p:style>
        </p:cxnSp>
        <p:cxnSp>
          <p:nvCxnSpPr>
            <p:cNvPr id="13" name="Connecteur droit 12"/>
            <p:cNvCxnSpPr/>
            <p:nvPr/>
          </p:nvCxnSpPr>
          <p:spPr>
            <a:xfrm flipV="1">
              <a:off x="4084320" y="3048177"/>
              <a:ext cx="0" cy="1379043"/>
            </a:xfrm>
            <a:prstGeom prst="line">
              <a:avLst/>
            </a:prstGeom>
            <a:ln w="19050">
              <a:prstDash val="dash"/>
            </a:ln>
          </p:spPr>
          <p:style>
            <a:lnRef idx="1">
              <a:schemeClr val="accent1"/>
            </a:lnRef>
            <a:fillRef idx="0">
              <a:schemeClr val="accent1"/>
            </a:fillRef>
            <a:effectRef idx="0">
              <a:schemeClr val="accent1"/>
            </a:effectRef>
            <a:fontRef idx="minor">
              <a:schemeClr val="tx1"/>
            </a:fontRef>
          </p:style>
        </p:cxnSp>
      </p:grpSp>
      <p:sp>
        <p:nvSpPr>
          <p:cNvPr id="18" name="Ellipse 17"/>
          <p:cNvSpPr/>
          <p:nvPr/>
        </p:nvSpPr>
        <p:spPr>
          <a:xfrm>
            <a:off x="2367280" y="5191760"/>
            <a:ext cx="904240" cy="31963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4112284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Troubles « </a:t>
            </a:r>
            <a:r>
              <a:rPr lang="fr-FR" dirty="0" err="1" smtClean="0"/>
              <a:t>somatoformes</a:t>
            </a:r>
            <a:r>
              <a:rPr lang="fr-FR" dirty="0" smtClean="0"/>
              <a:t> »</a:t>
            </a:r>
            <a:endParaRPr lang="fr-FR" dirty="0"/>
          </a:p>
        </p:txBody>
      </p:sp>
      <p:sp>
        <p:nvSpPr>
          <p:cNvPr id="3" name="Espace réservé du contenu 2"/>
          <p:cNvSpPr>
            <a:spLocks noGrp="1"/>
          </p:cNvSpPr>
          <p:nvPr>
            <p:ph idx="1"/>
          </p:nvPr>
        </p:nvSpPr>
        <p:spPr/>
        <p:txBody>
          <a:bodyPr>
            <a:normAutofit/>
          </a:bodyPr>
          <a:lstStyle/>
          <a:p>
            <a:r>
              <a:rPr lang="fr-FR" sz="2400" dirty="0" smtClean="0"/>
              <a:t>Les troubles </a:t>
            </a:r>
            <a:r>
              <a:rPr lang="fr-FR" sz="2400" dirty="0" err="1" smtClean="0"/>
              <a:t>somatoformes</a:t>
            </a:r>
            <a:r>
              <a:rPr lang="fr-FR" sz="2400" dirty="0" smtClean="0"/>
              <a:t> </a:t>
            </a:r>
            <a:r>
              <a:rPr lang="fr-FR" sz="2400" dirty="0"/>
              <a:t>renvoient à la présence de symptômes somatiques </a:t>
            </a:r>
            <a:r>
              <a:rPr lang="fr-FR" sz="2400" b="1" dirty="0"/>
              <a:t>sans explication organique</a:t>
            </a:r>
            <a:r>
              <a:rPr lang="fr-FR" sz="2400" dirty="0"/>
              <a:t>, </a:t>
            </a:r>
            <a:r>
              <a:rPr lang="fr-FR" sz="2400" b="1" dirty="0"/>
              <a:t>sans lésion objectivable </a:t>
            </a:r>
            <a:r>
              <a:rPr lang="fr-FR" sz="2400" dirty="0"/>
              <a:t>de l’organe désigné par les symptômes. Il s’agit de symptômes </a:t>
            </a:r>
            <a:r>
              <a:rPr lang="fr-FR" sz="2400" b="1" dirty="0"/>
              <a:t>répétés, durables </a:t>
            </a:r>
            <a:r>
              <a:rPr lang="fr-FR" sz="2400" dirty="0"/>
              <a:t>ou </a:t>
            </a:r>
            <a:r>
              <a:rPr lang="fr-FR" sz="2400" b="1" dirty="0"/>
              <a:t>invalidants</a:t>
            </a:r>
            <a:r>
              <a:rPr lang="fr-FR" sz="2400" dirty="0"/>
              <a:t>, entrainant une </a:t>
            </a:r>
            <a:r>
              <a:rPr lang="fr-FR" sz="2400" b="1" dirty="0"/>
              <a:t>demande de soins </a:t>
            </a:r>
            <a:r>
              <a:rPr lang="fr-FR" sz="2400" dirty="0"/>
              <a:t>dont le retentissement majeur </a:t>
            </a:r>
            <a:r>
              <a:rPr lang="fr-FR" sz="2400" b="1" dirty="0"/>
              <a:t>contraste</a:t>
            </a:r>
            <a:r>
              <a:rPr lang="fr-FR" sz="2400" dirty="0"/>
              <a:t> avec l’absence d’anomalie clinique ou paraclinique pouvant les expliquer entièrement. </a:t>
            </a:r>
            <a:endParaRPr lang="fr-FR" sz="2400" dirty="0" smtClean="0"/>
          </a:p>
        </p:txBody>
      </p:sp>
      <p:sp>
        <p:nvSpPr>
          <p:cNvPr id="4" name="AutoShape 2" descr="Haute Autorité de santé — Wikipédia"/>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5" name="AutoShape 4" descr="Haute Autorité de santé — Wikipédia"/>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pic>
        <p:nvPicPr>
          <p:cNvPr id="6" name="Image 5"/>
          <p:cNvPicPr>
            <a:picLocks noChangeAspect="1"/>
          </p:cNvPicPr>
          <p:nvPr/>
        </p:nvPicPr>
        <p:blipFill>
          <a:blip r:embed="rId2"/>
          <a:stretch>
            <a:fillRect/>
          </a:stretch>
        </p:blipFill>
        <p:spPr>
          <a:xfrm>
            <a:off x="9773919" y="376131"/>
            <a:ext cx="1730375" cy="651775"/>
          </a:xfrm>
          <a:prstGeom prst="rect">
            <a:avLst/>
          </a:prstGeom>
        </p:spPr>
      </p:pic>
      <p:sp>
        <p:nvSpPr>
          <p:cNvPr id="7" name="ZoneTexte 6"/>
          <p:cNvSpPr txBox="1"/>
          <p:nvPr/>
        </p:nvSpPr>
        <p:spPr>
          <a:xfrm>
            <a:off x="0" y="-3026"/>
            <a:ext cx="1066800" cy="523220"/>
          </a:xfrm>
          <a:prstGeom prst="rect">
            <a:avLst/>
          </a:prstGeom>
          <a:noFill/>
        </p:spPr>
        <p:txBody>
          <a:bodyPr wrap="square" rtlCol="0">
            <a:spAutoFit/>
          </a:bodyPr>
          <a:lstStyle/>
          <a:p>
            <a:pPr algn="ctr"/>
            <a:r>
              <a:rPr lang="fr-FR" sz="2800" dirty="0" smtClean="0">
                <a:solidFill>
                  <a:srgbClr val="FF0000"/>
                </a:solidFill>
              </a:rPr>
              <a:t>2022</a:t>
            </a:r>
            <a:endParaRPr lang="fr-FR" sz="2800" dirty="0">
              <a:solidFill>
                <a:srgbClr val="FF0000"/>
              </a:solidFill>
            </a:endParaRPr>
          </a:p>
        </p:txBody>
      </p:sp>
    </p:spTree>
    <p:extLst>
      <p:ext uri="{BB962C8B-B14F-4D97-AF65-F5344CB8AC3E}">
        <p14:creationId xmlns:p14="http://schemas.microsoft.com/office/powerpoint/2010/main" val="48949995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Troubles à </a:t>
            </a:r>
            <a:r>
              <a:rPr lang="fr-FR" dirty="0"/>
              <a:t>symptomatologie </a:t>
            </a:r>
            <a:r>
              <a:rPr lang="fr-FR" dirty="0" smtClean="0"/>
              <a:t>somatique</a:t>
            </a:r>
            <a:endParaRPr lang="fr-FR" dirty="0"/>
          </a:p>
        </p:txBody>
      </p:sp>
      <p:sp>
        <p:nvSpPr>
          <p:cNvPr id="3" name="Espace réservé du contenu 2"/>
          <p:cNvSpPr>
            <a:spLocks noGrp="1"/>
          </p:cNvSpPr>
          <p:nvPr>
            <p:ph idx="1"/>
          </p:nvPr>
        </p:nvSpPr>
        <p:spPr>
          <a:xfrm>
            <a:off x="554182" y="1690688"/>
            <a:ext cx="10799618" cy="4900612"/>
          </a:xfrm>
        </p:spPr>
        <p:txBody>
          <a:bodyPr>
            <a:noAutofit/>
          </a:bodyPr>
          <a:lstStyle/>
          <a:p>
            <a:r>
              <a:rPr lang="fr-FR" sz="1800" dirty="0" smtClean="0"/>
              <a:t>OMS 2023 – CIM11. Les troubles a symptomatologie somatique se caractérise par la présence </a:t>
            </a:r>
            <a:r>
              <a:rPr lang="fr-FR" sz="1800" dirty="0"/>
              <a:t>de symptômes corporels qui sont </a:t>
            </a:r>
            <a:r>
              <a:rPr lang="fr-FR" sz="1800" b="1" dirty="0"/>
              <a:t>stressants</a:t>
            </a:r>
            <a:r>
              <a:rPr lang="fr-FR" sz="1800" dirty="0"/>
              <a:t> pour l’individu et par une </a:t>
            </a:r>
            <a:r>
              <a:rPr lang="fr-FR" sz="1800" b="1" dirty="0"/>
              <a:t>attention excessive </a:t>
            </a:r>
            <a:r>
              <a:rPr lang="fr-FR" sz="1800" dirty="0"/>
              <a:t>dirigée sur les symptômes, qui peut être manifeste par un contact répété avec des professionnels de la santé. Si une autre affection médicale provoque ou contribue à ces symptômes, le degré d’attention est clairement excessive par rapport à sa nature et à sa progression. </a:t>
            </a:r>
            <a:r>
              <a:rPr lang="fr-FR" sz="1800" b="1" dirty="0"/>
              <a:t>L’attention excessive n’est pas atténuée </a:t>
            </a:r>
            <a:r>
              <a:rPr lang="fr-FR" sz="1800" dirty="0"/>
              <a:t>par un examen et des investigations cliniques appropriés et par un réconfort approprié. Les symptômes sont </a:t>
            </a:r>
            <a:r>
              <a:rPr lang="fr-FR" sz="1800" b="1" dirty="0"/>
              <a:t>persistants</a:t>
            </a:r>
            <a:r>
              <a:rPr lang="fr-FR" sz="1800" dirty="0"/>
              <a:t>, étant présents la plupart du temps pendant </a:t>
            </a:r>
            <a:r>
              <a:rPr lang="fr-FR" sz="1800" b="1" dirty="0"/>
              <a:t>au mois plusieurs mois</a:t>
            </a:r>
            <a:r>
              <a:rPr lang="fr-FR" sz="1800" dirty="0"/>
              <a:t>. Généralement, le </a:t>
            </a:r>
            <a:r>
              <a:rPr lang="fr-FR" sz="1800" b="1" dirty="0"/>
              <a:t>syndrome de détresse physique </a:t>
            </a:r>
            <a:r>
              <a:rPr lang="fr-FR" sz="1800" dirty="0"/>
              <a:t>implique de </a:t>
            </a:r>
            <a:r>
              <a:rPr lang="fr-FR" sz="1800" b="1" dirty="0"/>
              <a:t>multiples symptômes corporels qui peuvent varier au cours du temps</a:t>
            </a:r>
            <a:r>
              <a:rPr lang="fr-FR" sz="1800" dirty="0"/>
              <a:t>. Occasionnellement il y a un seul symptôme, en général des </a:t>
            </a:r>
            <a:r>
              <a:rPr lang="fr-FR" sz="1800" b="1" dirty="0"/>
              <a:t>douleurs</a:t>
            </a:r>
            <a:r>
              <a:rPr lang="fr-FR" sz="1800" dirty="0"/>
              <a:t> ou de la </a:t>
            </a:r>
            <a:r>
              <a:rPr lang="fr-FR" sz="1800" b="1" dirty="0"/>
              <a:t>fatigue</a:t>
            </a:r>
            <a:r>
              <a:rPr lang="fr-FR" sz="1800" dirty="0"/>
              <a:t>, qui est associé aux autres caractéristiques du trouble. Les symptômes ainsi que la détresse et la préoccupation associées ont au moins un certain impact sur le fonctionnement de l’individu (p. ex. tension dans les relations, fonctionnement scolaire ou professionnel moins efficace, abandon d’activités de loisirs spécifiques). </a:t>
            </a:r>
            <a:endParaRPr lang="fr-FR" sz="1800" dirty="0" smtClean="0"/>
          </a:p>
          <a:p>
            <a:r>
              <a:rPr lang="fr-FR" sz="1800" dirty="0"/>
              <a:t>Ces troubles, abordés dans le chapitre « </a:t>
            </a:r>
            <a:r>
              <a:rPr lang="fr-FR" sz="1800" b="1" dirty="0"/>
              <a:t>troubles mentaux et du comportement </a:t>
            </a:r>
            <a:r>
              <a:rPr lang="fr-FR" sz="1800" dirty="0"/>
              <a:t>» de la Classification Internationale des Maladies de l’OMS (CIM-11) sont classés parmi les troubles de détresse physique et de l’expérience corporelle avec la dysphorie de l’intégrité corporelle et les troubles de détresse physique et de l’expérience corporelle autres. </a:t>
            </a:r>
          </a:p>
          <a:p>
            <a:r>
              <a:rPr lang="fr-FR" sz="1800" b="1" dirty="0"/>
              <a:t>L’OMS stipule bien que sont exclus de ces troubles le syndrome de fatigue post-viral, le syndrome de fatigue chronique et l’encéphalomyélite </a:t>
            </a:r>
            <a:r>
              <a:rPr lang="fr-FR" sz="1800" b="1" dirty="0" smtClean="0"/>
              <a:t>myalgique. </a:t>
            </a:r>
            <a:endParaRPr lang="fr-FR" sz="1800" dirty="0"/>
          </a:p>
        </p:txBody>
      </p:sp>
      <p:pic>
        <p:nvPicPr>
          <p:cNvPr id="4" name="Image 3"/>
          <p:cNvPicPr>
            <a:picLocks noChangeAspect="1"/>
          </p:cNvPicPr>
          <p:nvPr/>
        </p:nvPicPr>
        <p:blipFill>
          <a:blip r:embed="rId2"/>
          <a:stretch>
            <a:fillRect/>
          </a:stretch>
        </p:blipFill>
        <p:spPr>
          <a:xfrm>
            <a:off x="9387840" y="172720"/>
            <a:ext cx="2625089" cy="665876"/>
          </a:xfrm>
          <a:prstGeom prst="rect">
            <a:avLst/>
          </a:prstGeom>
        </p:spPr>
      </p:pic>
      <p:pic>
        <p:nvPicPr>
          <p:cNvPr id="5" name="Image 4"/>
          <p:cNvPicPr>
            <a:picLocks noChangeAspect="1"/>
          </p:cNvPicPr>
          <p:nvPr/>
        </p:nvPicPr>
        <p:blipFill>
          <a:blip r:embed="rId3"/>
          <a:stretch>
            <a:fillRect/>
          </a:stretch>
        </p:blipFill>
        <p:spPr>
          <a:xfrm>
            <a:off x="11081385" y="847169"/>
            <a:ext cx="931544" cy="919179"/>
          </a:xfrm>
          <a:prstGeom prst="rect">
            <a:avLst/>
          </a:prstGeom>
        </p:spPr>
      </p:pic>
      <p:sp>
        <p:nvSpPr>
          <p:cNvPr id="6" name="ZoneTexte 5"/>
          <p:cNvSpPr txBox="1"/>
          <p:nvPr/>
        </p:nvSpPr>
        <p:spPr>
          <a:xfrm>
            <a:off x="0" y="-3026"/>
            <a:ext cx="1066800" cy="523220"/>
          </a:xfrm>
          <a:prstGeom prst="rect">
            <a:avLst/>
          </a:prstGeom>
          <a:noFill/>
        </p:spPr>
        <p:txBody>
          <a:bodyPr wrap="square" rtlCol="0">
            <a:spAutoFit/>
          </a:bodyPr>
          <a:lstStyle/>
          <a:p>
            <a:pPr algn="ctr"/>
            <a:r>
              <a:rPr lang="fr-FR" sz="2800" dirty="0" smtClean="0">
                <a:solidFill>
                  <a:srgbClr val="FF0000"/>
                </a:solidFill>
              </a:rPr>
              <a:t>2023</a:t>
            </a:r>
            <a:endParaRPr lang="fr-FR" sz="2800" dirty="0">
              <a:solidFill>
                <a:srgbClr val="FF0000"/>
              </a:solidFill>
            </a:endParaRPr>
          </a:p>
        </p:txBody>
      </p:sp>
    </p:spTree>
    <p:extLst>
      <p:ext uri="{BB962C8B-B14F-4D97-AF65-F5344CB8AC3E}">
        <p14:creationId xmlns:p14="http://schemas.microsoft.com/office/powerpoint/2010/main" val="404133859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Troubles </a:t>
            </a:r>
            <a:r>
              <a:rPr lang="fr-FR" dirty="0"/>
              <a:t>à symptomatologie somatique</a:t>
            </a:r>
          </a:p>
        </p:txBody>
      </p:sp>
      <p:sp>
        <p:nvSpPr>
          <p:cNvPr id="3" name="Espace réservé du contenu 2"/>
          <p:cNvSpPr>
            <a:spLocks noGrp="1"/>
          </p:cNvSpPr>
          <p:nvPr>
            <p:ph idx="1"/>
          </p:nvPr>
        </p:nvSpPr>
        <p:spPr>
          <a:xfrm>
            <a:off x="495300" y="1779904"/>
            <a:ext cx="11475720" cy="4963796"/>
          </a:xfrm>
        </p:spPr>
        <p:txBody>
          <a:bodyPr>
            <a:noAutofit/>
          </a:bodyPr>
          <a:lstStyle/>
          <a:p>
            <a:r>
              <a:rPr lang="fr-FR" sz="1600" dirty="0" smtClean="0"/>
              <a:t>Le </a:t>
            </a:r>
            <a:r>
              <a:rPr lang="fr-FR" sz="1600" dirty="0"/>
              <a:t>trouble à symptomatologie </a:t>
            </a:r>
            <a:r>
              <a:rPr lang="fr-FR" sz="1600" dirty="0" smtClean="0"/>
              <a:t>somatique s’appuie </a:t>
            </a:r>
            <a:r>
              <a:rPr lang="fr-FR" sz="1600" dirty="0"/>
              <a:t>sur l’existence </a:t>
            </a:r>
            <a:r>
              <a:rPr lang="fr-FR" sz="1600" dirty="0" smtClean="0"/>
              <a:t>de </a:t>
            </a:r>
            <a:r>
              <a:rPr lang="fr-FR" sz="1600" dirty="0"/>
              <a:t>symptômes </a:t>
            </a:r>
            <a:r>
              <a:rPr lang="fr-FR" sz="1600" dirty="0" smtClean="0"/>
              <a:t>somatiques </a:t>
            </a:r>
            <a:r>
              <a:rPr lang="fr-FR" sz="1600" b="1" dirty="0" smtClean="0"/>
              <a:t>pénibles</a:t>
            </a:r>
            <a:r>
              <a:rPr lang="fr-FR" sz="1600" dirty="0" smtClean="0"/>
              <a:t> </a:t>
            </a:r>
            <a:r>
              <a:rPr lang="fr-FR" sz="1600" dirty="0"/>
              <a:t>associés à des </a:t>
            </a:r>
            <a:r>
              <a:rPr lang="fr-FR" sz="1600" b="1" dirty="0"/>
              <a:t>pensées, des sensations et des comportements </a:t>
            </a:r>
            <a:r>
              <a:rPr lang="fr-FR" sz="1600" b="1" dirty="0" smtClean="0"/>
              <a:t>anormaux</a:t>
            </a:r>
            <a:r>
              <a:rPr lang="fr-FR" sz="1600" dirty="0" smtClean="0"/>
              <a:t> secondaires </a:t>
            </a:r>
            <a:r>
              <a:rPr lang="fr-FR" sz="1600" dirty="0"/>
              <a:t>à ces </a:t>
            </a:r>
            <a:r>
              <a:rPr lang="fr-FR" sz="1600" dirty="0" smtClean="0"/>
              <a:t>symptômes </a:t>
            </a:r>
            <a:r>
              <a:rPr lang="fr-FR" sz="1600" dirty="0"/>
              <a:t>plutôt que sur l’absence d’explication </a:t>
            </a:r>
            <a:r>
              <a:rPr lang="fr-FR" sz="1600" dirty="0" smtClean="0"/>
              <a:t>médicale de </a:t>
            </a:r>
            <a:r>
              <a:rPr lang="fr-FR" sz="1600" dirty="0"/>
              <a:t>cette symptomatologie somatique. La caractéristique particulière des </a:t>
            </a:r>
            <a:r>
              <a:rPr lang="fr-FR" sz="1600" dirty="0" smtClean="0"/>
              <a:t>nombreuses personnes </a:t>
            </a:r>
            <a:r>
              <a:rPr lang="fr-FR" sz="1600" dirty="0"/>
              <a:t>présentant ces troubles à symptomatologie somatique ne repose pas sur </a:t>
            </a:r>
            <a:r>
              <a:rPr lang="fr-FR" sz="1600" dirty="0" smtClean="0"/>
              <a:t>les symptômes </a:t>
            </a:r>
            <a:r>
              <a:rPr lang="fr-FR" sz="1600" dirty="0"/>
              <a:t>somatiques à proprement parler mais plutôt sur la </a:t>
            </a:r>
            <a:r>
              <a:rPr lang="fr-FR" sz="1600" b="1" dirty="0"/>
              <a:t>manière dont ils </a:t>
            </a:r>
            <a:r>
              <a:rPr lang="fr-FR" sz="1600" b="1" dirty="0" smtClean="0"/>
              <a:t>sont présentés </a:t>
            </a:r>
            <a:r>
              <a:rPr lang="fr-FR" sz="1600" b="1" dirty="0"/>
              <a:t>et interprétés</a:t>
            </a:r>
            <a:r>
              <a:rPr lang="fr-FR" sz="1600" dirty="0"/>
              <a:t>.</a:t>
            </a:r>
            <a:endParaRPr lang="fr-FR" sz="1600" kern="100" dirty="0">
              <a:ea typeface="Calibri" panose="020F0502020204030204" pitchFamily="34" charset="0"/>
              <a:cs typeface="Times New Roman" panose="02020603050405020304" pitchFamily="18" charset="0"/>
            </a:endParaRPr>
          </a:p>
          <a:p>
            <a:pPr>
              <a:lnSpc>
                <a:spcPct val="100000"/>
              </a:lnSpc>
            </a:pPr>
            <a:r>
              <a:rPr lang="fr-FR" sz="1600" kern="100" dirty="0">
                <a:ea typeface="Calibri" panose="020F0502020204030204" pitchFamily="34" charset="0"/>
                <a:cs typeface="Times New Roman" panose="02020603050405020304" pitchFamily="18" charset="0"/>
              </a:rPr>
              <a:t>Les critères sont fondés sur une sémiologie positive (présence </a:t>
            </a:r>
            <a:r>
              <a:rPr lang="fr-FR" sz="1600" kern="100" dirty="0" smtClean="0">
                <a:ea typeface="Calibri" panose="020F0502020204030204" pitchFamily="34" charset="0"/>
                <a:cs typeface="Times New Roman" panose="02020603050405020304" pitchFamily="18" charset="0"/>
              </a:rPr>
              <a:t>critères) </a:t>
            </a:r>
            <a:r>
              <a:rPr lang="fr-FR" sz="1600" kern="100" dirty="0">
                <a:ea typeface="Calibri" panose="020F0502020204030204" pitchFamily="34" charset="0"/>
                <a:cs typeface="Times New Roman" panose="02020603050405020304" pitchFamily="18" charset="0"/>
              </a:rPr>
              <a:t>et non plus négative (absence de critères) comme dans les troubles fonctionnels </a:t>
            </a:r>
            <a:r>
              <a:rPr lang="fr-FR" sz="1600" kern="100" dirty="0" smtClean="0">
                <a:ea typeface="Calibri" panose="020F0502020204030204" pitchFamily="34" charset="0"/>
                <a:cs typeface="Times New Roman" panose="02020603050405020304" pitchFamily="18" charset="0"/>
              </a:rPr>
              <a:t>:</a:t>
            </a:r>
          </a:p>
          <a:p>
            <a:pPr marL="457200" lvl="1" indent="0">
              <a:lnSpc>
                <a:spcPct val="100000"/>
              </a:lnSpc>
              <a:buNone/>
            </a:pPr>
            <a:r>
              <a:rPr lang="fr-FR" sz="1600" kern="100" dirty="0" smtClean="0">
                <a:effectLst/>
                <a:ea typeface="Calibri" panose="020F0502020204030204" pitchFamily="34" charset="0"/>
                <a:cs typeface="Times New Roman" panose="02020603050405020304" pitchFamily="18" charset="0"/>
              </a:rPr>
              <a:t>A- Un ou plusieurs symptômes somatiques cause de détresse ou entraînant une altération significative de la vie quotidienne </a:t>
            </a:r>
          </a:p>
          <a:p>
            <a:pPr marL="457200" lvl="1" indent="0">
              <a:lnSpc>
                <a:spcPct val="100000"/>
              </a:lnSpc>
              <a:buNone/>
            </a:pPr>
            <a:r>
              <a:rPr lang="fr-FR" sz="1600" kern="100" dirty="0" smtClean="0">
                <a:effectLst/>
                <a:ea typeface="Calibri" panose="020F0502020204030204" pitchFamily="34" charset="0"/>
                <a:cs typeface="Times New Roman" panose="02020603050405020304" pitchFamily="18" charset="0"/>
              </a:rPr>
              <a:t>B- Pensées, sentiments ou comportements </a:t>
            </a:r>
            <a:r>
              <a:rPr lang="fr-FR" sz="1600" b="1" kern="100" dirty="0" smtClean="0">
                <a:effectLst/>
                <a:ea typeface="Calibri" panose="020F0502020204030204" pitchFamily="34" charset="0"/>
                <a:cs typeface="Times New Roman" panose="02020603050405020304" pitchFamily="18" charset="0"/>
              </a:rPr>
              <a:t>excessifs</a:t>
            </a:r>
            <a:r>
              <a:rPr lang="fr-FR" sz="1600" kern="100" dirty="0" smtClean="0">
                <a:effectLst/>
                <a:ea typeface="Calibri" panose="020F0502020204030204" pitchFamily="34" charset="0"/>
                <a:cs typeface="Times New Roman" panose="02020603050405020304" pitchFamily="18" charset="0"/>
              </a:rPr>
              <a:t> liés aux symptômes somatiques ou à des préoccupations sur la santé, suscités par ces symptômes, se manifestant par au moins un des éléments suivants : </a:t>
            </a:r>
          </a:p>
          <a:p>
            <a:pPr marL="457200" lvl="1" indent="0">
              <a:lnSpc>
                <a:spcPct val="100000"/>
              </a:lnSpc>
              <a:buNone/>
            </a:pPr>
            <a:r>
              <a:rPr lang="fr-FR" sz="1600" kern="100" dirty="0" smtClean="0">
                <a:effectLst/>
                <a:ea typeface="Calibri" panose="020F0502020204030204" pitchFamily="34" charset="0"/>
                <a:cs typeface="Times New Roman" panose="02020603050405020304" pitchFamily="18" charset="0"/>
              </a:rPr>
              <a:t>	1. pensées persistantes et excessives concernant la gravité de ses symptômes ; </a:t>
            </a:r>
          </a:p>
          <a:p>
            <a:pPr marL="457200" lvl="1" indent="0">
              <a:lnSpc>
                <a:spcPct val="100000"/>
              </a:lnSpc>
              <a:buNone/>
            </a:pPr>
            <a:r>
              <a:rPr lang="fr-FR" sz="1600" kern="100" dirty="0" smtClean="0">
                <a:effectLst/>
                <a:ea typeface="Calibri" panose="020F0502020204030204" pitchFamily="34" charset="0"/>
                <a:cs typeface="Times New Roman" panose="02020603050405020304" pitchFamily="18" charset="0"/>
              </a:rPr>
              <a:t>	2. persistance d’un niveau élevé d’anxiété concernant la santé ou les symptômes ; </a:t>
            </a:r>
          </a:p>
          <a:p>
            <a:pPr marL="457200" lvl="1" indent="0">
              <a:lnSpc>
                <a:spcPct val="100000"/>
              </a:lnSpc>
              <a:buNone/>
            </a:pPr>
            <a:r>
              <a:rPr lang="fr-FR" sz="1600" kern="100" dirty="0" smtClean="0">
                <a:effectLst/>
                <a:ea typeface="Calibri" panose="020F0502020204030204" pitchFamily="34" charset="0"/>
                <a:cs typeface="Times New Roman" panose="02020603050405020304" pitchFamily="18" charset="0"/>
              </a:rPr>
              <a:t>	3. temps et énergie excessifs dévolus à ses symptômes ou aux préoccupations concernant la santé. </a:t>
            </a:r>
          </a:p>
          <a:p>
            <a:pPr marL="457200" lvl="1" indent="0">
              <a:lnSpc>
                <a:spcPct val="100000"/>
              </a:lnSpc>
              <a:buNone/>
            </a:pPr>
            <a:r>
              <a:rPr lang="fr-FR" sz="1600" kern="100" dirty="0" smtClean="0">
                <a:effectLst/>
                <a:ea typeface="Calibri" panose="020F0502020204030204" pitchFamily="34" charset="0"/>
                <a:cs typeface="Times New Roman" panose="02020603050405020304" pitchFamily="18" charset="0"/>
              </a:rPr>
              <a:t>C- Bien qu’un symptôme somatique donné puisse ne pas être continuellement présent, l’état symptomatique est </a:t>
            </a:r>
            <a:r>
              <a:rPr lang="fr-FR" sz="1600" b="1" kern="100" dirty="0" smtClean="0">
                <a:effectLst/>
                <a:ea typeface="Calibri" panose="020F0502020204030204" pitchFamily="34" charset="0"/>
                <a:cs typeface="Times New Roman" panose="02020603050405020304" pitchFamily="18" charset="0"/>
              </a:rPr>
              <a:t>durable</a:t>
            </a:r>
            <a:r>
              <a:rPr lang="fr-FR" sz="1600" kern="100" dirty="0" smtClean="0">
                <a:effectLst/>
                <a:ea typeface="Calibri" panose="020F0502020204030204" pitchFamily="34" charset="0"/>
                <a:cs typeface="Times New Roman" panose="02020603050405020304" pitchFamily="18" charset="0"/>
              </a:rPr>
              <a:t> (&gt;6 mois)</a:t>
            </a:r>
          </a:p>
          <a:p>
            <a:pPr marL="0" indent="0">
              <a:lnSpc>
                <a:spcPct val="100000"/>
              </a:lnSpc>
              <a:buNone/>
            </a:pPr>
            <a:r>
              <a:rPr lang="fr-FR" sz="1600" kern="100" dirty="0">
                <a:ea typeface="Calibri" panose="020F0502020204030204" pitchFamily="34" charset="0"/>
                <a:cs typeface="Times New Roman" panose="02020603050405020304" pitchFamily="18" charset="0"/>
              </a:rPr>
              <a:t>La nouvelle définition du DSM 5 tente de </a:t>
            </a:r>
            <a:r>
              <a:rPr lang="fr-FR" sz="1600" b="1" kern="100" dirty="0">
                <a:ea typeface="Calibri" panose="020F0502020204030204" pitchFamily="34" charset="0"/>
                <a:cs typeface="Times New Roman" panose="02020603050405020304" pitchFamily="18" charset="0"/>
              </a:rPr>
              <a:t>dépasser à la fois l’opposition réductrice entre organique et fonctionnel </a:t>
            </a:r>
            <a:r>
              <a:rPr lang="fr-FR" sz="1600" kern="100" dirty="0">
                <a:ea typeface="Calibri" panose="020F0502020204030204" pitchFamily="34" charset="0"/>
                <a:cs typeface="Times New Roman" panose="02020603050405020304" pitchFamily="18" charset="0"/>
              </a:rPr>
              <a:t>et la recherche d’une psychogenèse à tout prix (interactions entre organique et fonctionnel). Ce trouble </a:t>
            </a:r>
            <a:r>
              <a:rPr lang="fr-FR" sz="1600" b="1" kern="100" dirty="0">
                <a:ea typeface="Calibri" panose="020F0502020204030204" pitchFamily="34" charset="0"/>
                <a:cs typeface="Times New Roman" panose="02020603050405020304" pitchFamily="18" charset="0"/>
              </a:rPr>
              <a:t>reste considéré comme un trouble mental</a:t>
            </a:r>
            <a:r>
              <a:rPr lang="fr-FR" sz="1600" kern="100" dirty="0">
                <a:ea typeface="Calibri" panose="020F0502020204030204" pitchFamily="34" charset="0"/>
                <a:cs typeface="Times New Roman" panose="02020603050405020304" pitchFamily="18" charset="0"/>
              </a:rPr>
              <a:t>, en raison de la place occupée par la rumination anxieuse dans sa définition.</a:t>
            </a:r>
          </a:p>
          <a:p>
            <a:pPr>
              <a:lnSpc>
                <a:spcPct val="100000"/>
              </a:lnSpc>
            </a:pPr>
            <a:endParaRPr lang="fr-FR" sz="1600" kern="100" dirty="0">
              <a:ea typeface="Calibri" panose="020F0502020204030204" pitchFamily="34" charset="0"/>
              <a:cs typeface="Times New Roman" panose="02020603050405020304" pitchFamily="18" charset="0"/>
            </a:endParaRPr>
          </a:p>
        </p:txBody>
      </p:sp>
      <p:pic>
        <p:nvPicPr>
          <p:cNvPr id="4" name="Image 3"/>
          <p:cNvPicPr>
            <a:picLocks noChangeAspect="1"/>
          </p:cNvPicPr>
          <p:nvPr/>
        </p:nvPicPr>
        <p:blipFill rotWithShape="1">
          <a:blip r:embed="rId2"/>
          <a:srcRect l="62001" t="23482" r="6083" b="20222"/>
          <a:stretch/>
        </p:blipFill>
        <p:spPr>
          <a:xfrm>
            <a:off x="11051342" y="1113155"/>
            <a:ext cx="1079699" cy="535621"/>
          </a:xfrm>
          <a:prstGeom prst="rect">
            <a:avLst/>
          </a:prstGeom>
        </p:spPr>
      </p:pic>
      <p:pic>
        <p:nvPicPr>
          <p:cNvPr id="5" name="Image 4"/>
          <p:cNvPicPr>
            <a:picLocks noChangeAspect="1"/>
          </p:cNvPicPr>
          <p:nvPr/>
        </p:nvPicPr>
        <p:blipFill>
          <a:blip r:embed="rId3"/>
          <a:stretch>
            <a:fillRect/>
          </a:stretch>
        </p:blipFill>
        <p:spPr>
          <a:xfrm>
            <a:off x="10325101" y="86045"/>
            <a:ext cx="1805940" cy="1015841"/>
          </a:xfrm>
          <a:prstGeom prst="rect">
            <a:avLst/>
          </a:prstGeom>
        </p:spPr>
      </p:pic>
      <p:sp>
        <p:nvSpPr>
          <p:cNvPr id="6" name="ZoneTexte 5"/>
          <p:cNvSpPr txBox="1"/>
          <p:nvPr/>
        </p:nvSpPr>
        <p:spPr>
          <a:xfrm>
            <a:off x="0" y="-3026"/>
            <a:ext cx="1066800" cy="523220"/>
          </a:xfrm>
          <a:prstGeom prst="rect">
            <a:avLst/>
          </a:prstGeom>
          <a:noFill/>
        </p:spPr>
        <p:txBody>
          <a:bodyPr wrap="square" rtlCol="0">
            <a:spAutoFit/>
          </a:bodyPr>
          <a:lstStyle/>
          <a:p>
            <a:pPr algn="ctr"/>
            <a:r>
              <a:rPr lang="fr-FR" sz="2800" dirty="0" smtClean="0">
                <a:solidFill>
                  <a:srgbClr val="FF0000"/>
                </a:solidFill>
              </a:rPr>
              <a:t>2013</a:t>
            </a:r>
            <a:endParaRPr lang="fr-FR" sz="2800" dirty="0">
              <a:solidFill>
                <a:srgbClr val="FF0000"/>
              </a:solidFill>
            </a:endParaRPr>
          </a:p>
        </p:txBody>
      </p:sp>
    </p:spTree>
    <p:extLst>
      <p:ext uri="{BB962C8B-B14F-4D97-AF65-F5344CB8AC3E}">
        <p14:creationId xmlns:p14="http://schemas.microsoft.com/office/powerpoint/2010/main" val="272443731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1"/>
          <p:cNvSpPr txBox="1">
            <a:spLocks/>
          </p:cNvSpPr>
          <p:nvPr/>
        </p:nvSpPr>
        <p:spPr>
          <a:xfrm>
            <a:off x="396240" y="379998"/>
            <a:ext cx="11399520" cy="92988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smtClean="0"/>
              <a:t>Tentative de </a:t>
            </a:r>
            <a:r>
              <a:rPr lang="en-US" sz="3200" b="1" dirty="0" err="1" smtClean="0"/>
              <a:t>classement</a:t>
            </a:r>
            <a:r>
              <a:rPr lang="en-US" sz="3200" b="1" dirty="0" smtClean="0"/>
              <a:t> des </a:t>
            </a:r>
            <a:r>
              <a:rPr lang="fr-FR" sz="3200" b="1" dirty="0" smtClean="0"/>
              <a:t>hypothèses </a:t>
            </a:r>
            <a:r>
              <a:rPr lang="fr-FR" sz="3200" b="1" dirty="0"/>
              <a:t>physiopathologiques </a:t>
            </a:r>
            <a:r>
              <a:rPr lang="fr-FR" sz="3200" b="1" dirty="0" smtClean="0"/>
              <a:t> PACS</a:t>
            </a:r>
            <a:r>
              <a:rPr lang="en-US" sz="3200" b="1" dirty="0" smtClean="0"/>
              <a:t> </a:t>
            </a:r>
            <a:endParaRPr lang="fr-FR" sz="3200" b="1" dirty="0"/>
          </a:p>
        </p:txBody>
      </p:sp>
      <p:sp>
        <p:nvSpPr>
          <p:cNvPr id="2" name="Rectangle 1"/>
          <p:cNvSpPr/>
          <p:nvPr/>
        </p:nvSpPr>
        <p:spPr>
          <a:xfrm>
            <a:off x="6149592" y="1537306"/>
            <a:ext cx="5941925" cy="2862322"/>
          </a:xfrm>
          <a:prstGeom prst="rect">
            <a:avLst/>
          </a:prstGeom>
        </p:spPr>
        <p:txBody>
          <a:bodyPr wrap="square">
            <a:spAutoFit/>
          </a:bodyPr>
          <a:lstStyle/>
          <a:p>
            <a:r>
              <a:rPr lang="fr-FR" b="1" dirty="0" smtClean="0"/>
              <a:t>HAS</a:t>
            </a:r>
            <a:endParaRPr lang="fr-FR" dirty="0"/>
          </a:p>
          <a:p>
            <a:r>
              <a:rPr lang="fr-FR" dirty="0" smtClean="0"/>
              <a:t>1. Persistance </a:t>
            </a:r>
            <a:r>
              <a:rPr lang="fr-FR" dirty="0"/>
              <a:t>d’antigènes viraux </a:t>
            </a:r>
          </a:p>
          <a:p>
            <a:r>
              <a:rPr lang="fr-FR" dirty="0" smtClean="0"/>
              <a:t>2. Anomalies </a:t>
            </a:r>
            <a:r>
              <a:rPr lang="fr-FR" dirty="0"/>
              <a:t>biologiques constatées en lien avec le système </a:t>
            </a:r>
            <a:r>
              <a:rPr lang="fr-FR" dirty="0" smtClean="0"/>
              <a:t>immunitaire</a:t>
            </a:r>
            <a:endParaRPr lang="fr-FR" dirty="0"/>
          </a:p>
          <a:p>
            <a:r>
              <a:rPr lang="fr-FR" dirty="0" smtClean="0"/>
              <a:t>3. Anomalies </a:t>
            </a:r>
            <a:r>
              <a:rPr lang="fr-FR" dirty="0"/>
              <a:t>de la coagulation, des vaisseaux, et des </a:t>
            </a:r>
            <a:r>
              <a:rPr lang="fr-FR" dirty="0" smtClean="0"/>
              <a:t>plaquettes</a:t>
            </a:r>
            <a:endParaRPr lang="fr-FR" dirty="0"/>
          </a:p>
          <a:p>
            <a:r>
              <a:rPr lang="fr-FR" dirty="0" smtClean="0"/>
              <a:t>4. Toxicité </a:t>
            </a:r>
            <a:r>
              <a:rPr lang="fr-FR" dirty="0"/>
              <a:t>mitochondriale </a:t>
            </a:r>
          </a:p>
          <a:p>
            <a:r>
              <a:rPr lang="fr-FR" dirty="0" smtClean="0"/>
              <a:t>5. Perturbations </a:t>
            </a:r>
            <a:r>
              <a:rPr lang="fr-FR" dirty="0"/>
              <a:t>du </a:t>
            </a:r>
            <a:r>
              <a:rPr lang="fr-FR" dirty="0" err="1"/>
              <a:t>microbiote</a:t>
            </a:r>
            <a:r>
              <a:rPr lang="fr-FR" dirty="0"/>
              <a:t> </a:t>
            </a:r>
          </a:p>
          <a:p>
            <a:r>
              <a:rPr lang="fr-FR" dirty="0" smtClean="0"/>
              <a:t>6. Réactivation </a:t>
            </a:r>
            <a:r>
              <a:rPr lang="fr-FR" dirty="0"/>
              <a:t>de virus latents : EBV, </a:t>
            </a:r>
            <a:r>
              <a:rPr lang="fr-FR" dirty="0" smtClean="0"/>
              <a:t>HHV6</a:t>
            </a:r>
            <a:endParaRPr lang="fr-FR" dirty="0"/>
          </a:p>
          <a:p>
            <a:r>
              <a:rPr lang="fr-FR" dirty="0" smtClean="0"/>
              <a:t>7. Mécanismes </a:t>
            </a:r>
            <a:r>
              <a:rPr lang="fr-FR" dirty="0"/>
              <a:t>psychologiques </a:t>
            </a:r>
          </a:p>
        </p:txBody>
      </p:sp>
      <p:sp>
        <p:nvSpPr>
          <p:cNvPr id="3" name="Rectangle 2"/>
          <p:cNvSpPr/>
          <p:nvPr/>
        </p:nvSpPr>
        <p:spPr>
          <a:xfrm>
            <a:off x="284702" y="1309879"/>
            <a:ext cx="5864890" cy="3416320"/>
          </a:xfrm>
          <a:prstGeom prst="rect">
            <a:avLst/>
          </a:prstGeom>
        </p:spPr>
        <p:txBody>
          <a:bodyPr wrap="square">
            <a:spAutoFit/>
          </a:bodyPr>
          <a:lstStyle/>
          <a:p>
            <a:r>
              <a:rPr lang="fr-FR" b="1" dirty="0" smtClean="0">
                <a:solidFill>
                  <a:srgbClr val="000000"/>
                </a:solidFill>
              </a:rPr>
              <a:t>COVARS</a:t>
            </a:r>
          </a:p>
          <a:p>
            <a:r>
              <a:rPr lang="fr-FR" dirty="0" smtClean="0">
                <a:solidFill>
                  <a:srgbClr val="000000"/>
                </a:solidFill>
              </a:rPr>
              <a:t>++</a:t>
            </a:r>
            <a:endParaRPr lang="fr-FR" dirty="0">
              <a:solidFill>
                <a:srgbClr val="000000"/>
              </a:solidFill>
            </a:endParaRPr>
          </a:p>
          <a:p>
            <a:r>
              <a:rPr lang="fr-FR" dirty="0" smtClean="0">
                <a:solidFill>
                  <a:srgbClr val="000000"/>
                </a:solidFill>
              </a:rPr>
              <a:t>Persistance virale </a:t>
            </a:r>
            <a:r>
              <a:rPr lang="fr-FR" dirty="0">
                <a:solidFill>
                  <a:srgbClr val="000000"/>
                </a:solidFill>
              </a:rPr>
              <a:t>à bas </a:t>
            </a:r>
            <a:r>
              <a:rPr lang="fr-FR" dirty="0" smtClean="0">
                <a:solidFill>
                  <a:srgbClr val="000000"/>
                </a:solidFill>
              </a:rPr>
              <a:t>bruit</a:t>
            </a:r>
          </a:p>
          <a:p>
            <a:r>
              <a:rPr lang="fr-FR" dirty="0" smtClean="0"/>
              <a:t>Anomalies </a:t>
            </a:r>
            <a:r>
              <a:rPr lang="fr-FR" dirty="0" err="1"/>
              <a:t>immuno</a:t>
            </a:r>
            <a:r>
              <a:rPr lang="fr-FR" dirty="0"/>
              <a:t>-inflammatoires </a:t>
            </a:r>
            <a:r>
              <a:rPr lang="fr-FR" dirty="0" smtClean="0"/>
              <a:t>dont SNC</a:t>
            </a:r>
          </a:p>
          <a:p>
            <a:r>
              <a:rPr lang="fr-FR" dirty="0" err="1" smtClean="0"/>
              <a:t>Dysbiose</a:t>
            </a:r>
            <a:r>
              <a:rPr lang="fr-FR" dirty="0" smtClean="0"/>
              <a:t> </a:t>
            </a:r>
            <a:r>
              <a:rPr lang="fr-FR" dirty="0"/>
              <a:t>du </a:t>
            </a:r>
            <a:r>
              <a:rPr lang="fr-FR" dirty="0" err="1"/>
              <a:t>microbiote</a:t>
            </a:r>
            <a:r>
              <a:rPr lang="fr-FR" dirty="0"/>
              <a:t> </a:t>
            </a:r>
            <a:r>
              <a:rPr lang="fr-FR" dirty="0" smtClean="0"/>
              <a:t>intestinal </a:t>
            </a:r>
            <a:endParaRPr lang="fr-FR" dirty="0"/>
          </a:p>
          <a:p>
            <a:r>
              <a:rPr lang="fr-FR" dirty="0" smtClean="0"/>
              <a:t>Anomalies vasculaires </a:t>
            </a:r>
            <a:endParaRPr lang="fr-FR" dirty="0"/>
          </a:p>
          <a:p>
            <a:r>
              <a:rPr lang="fr-FR" dirty="0" smtClean="0"/>
              <a:t>+</a:t>
            </a:r>
            <a:endParaRPr lang="fr-FR" dirty="0"/>
          </a:p>
          <a:p>
            <a:r>
              <a:rPr lang="fr-FR" dirty="0"/>
              <a:t>Atteinte mitochondriale </a:t>
            </a:r>
          </a:p>
          <a:p>
            <a:r>
              <a:rPr lang="fr-FR" dirty="0" smtClean="0"/>
              <a:t>Dérégulation </a:t>
            </a:r>
            <a:r>
              <a:rPr lang="fr-FR" dirty="0"/>
              <a:t>de l’axe </a:t>
            </a:r>
            <a:r>
              <a:rPr lang="fr-FR" dirty="0" err="1"/>
              <a:t>hypothalamo</a:t>
            </a:r>
            <a:r>
              <a:rPr lang="fr-FR" dirty="0"/>
              <a:t>-</a:t>
            </a:r>
            <a:r>
              <a:rPr lang="fr-FR" dirty="0" err="1"/>
              <a:t>hypophyso</a:t>
            </a:r>
            <a:r>
              <a:rPr lang="fr-FR" dirty="0"/>
              <a:t>-surrénalien </a:t>
            </a:r>
          </a:p>
          <a:p>
            <a:r>
              <a:rPr lang="fr-FR" dirty="0" smtClean="0"/>
              <a:t>Diminution </a:t>
            </a:r>
            <a:r>
              <a:rPr lang="fr-FR" dirty="0"/>
              <a:t>de la sécrétion de </a:t>
            </a:r>
            <a:r>
              <a:rPr lang="fr-FR" dirty="0" smtClean="0"/>
              <a:t>sérotonine</a:t>
            </a:r>
            <a:endParaRPr lang="fr-FR" dirty="0"/>
          </a:p>
          <a:p>
            <a:r>
              <a:rPr lang="fr-FR" dirty="0"/>
              <a:t>P</a:t>
            </a:r>
            <a:r>
              <a:rPr lang="fr-FR" dirty="0" smtClean="0"/>
              <a:t>erturbation </a:t>
            </a:r>
            <a:r>
              <a:rPr lang="fr-FR" dirty="0"/>
              <a:t>du traitement du signal par le </a:t>
            </a:r>
            <a:r>
              <a:rPr lang="fr-FR" dirty="0" smtClean="0"/>
              <a:t>SNC </a:t>
            </a:r>
            <a:endParaRPr lang="fr-FR" dirty="0"/>
          </a:p>
          <a:p>
            <a:r>
              <a:rPr lang="fr-FR" dirty="0" smtClean="0"/>
              <a:t>Modification épigénétique </a:t>
            </a:r>
            <a:endParaRPr lang="fr-FR" dirty="0"/>
          </a:p>
        </p:txBody>
      </p:sp>
      <p:pic>
        <p:nvPicPr>
          <p:cNvPr id="6" name="Image 5"/>
          <p:cNvPicPr>
            <a:picLocks noChangeAspect="1"/>
          </p:cNvPicPr>
          <p:nvPr/>
        </p:nvPicPr>
        <p:blipFill rotWithShape="1">
          <a:blip r:embed="rId2"/>
          <a:srcRect l="13000" t="9228" r="7000" b="57228"/>
          <a:stretch/>
        </p:blipFill>
        <p:spPr>
          <a:xfrm>
            <a:off x="830580" y="4726199"/>
            <a:ext cx="4126356" cy="2054582"/>
          </a:xfrm>
          <a:prstGeom prst="rect">
            <a:avLst/>
          </a:prstGeom>
        </p:spPr>
      </p:pic>
      <p:pic>
        <p:nvPicPr>
          <p:cNvPr id="8" name="Image 7"/>
          <p:cNvPicPr>
            <a:picLocks noChangeAspect="1"/>
          </p:cNvPicPr>
          <p:nvPr/>
        </p:nvPicPr>
        <p:blipFill rotWithShape="1">
          <a:blip r:embed="rId3"/>
          <a:srcRect l="1833" t="5719" r="27833" b="69860"/>
          <a:stretch/>
        </p:blipFill>
        <p:spPr>
          <a:xfrm>
            <a:off x="6149592" y="4627055"/>
            <a:ext cx="5095906" cy="2101155"/>
          </a:xfrm>
          <a:prstGeom prst="rect">
            <a:avLst/>
          </a:prstGeom>
        </p:spPr>
      </p:pic>
    </p:spTree>
    <p:extLst>
      <p:ext uri="{BB962C8B-B14F-4D97-AF65-F5344CB8AC3E}">
        <p14:creationId xmlns:p14="http://schemas.microsoft.com/office/powerpoint/2010/main" val="35006195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968375"/>
          </a:xfrm>
        </p:spPr>
        <p:txBody>
          <a:bodyPr/>
          <a:lstStyle/>
          <a:p>
            <a:r>
              <a:rPr lang="fr-FR" dirty="0" smtClean="0"/>
              <a:t>Leçons à tirer</a:t>
            </a:r>
            <a:endParaRPr lang="fr-FR" dirty="0"/>
          </a:p>
        </p:txBody>
      </p:sp>
      <p:sp>
        <p:nvSpPr>
          <p:cNvPr id="3" name="Espace réservé du contenu 2"/>
          <p:cNvSpPr>
            <a:spLocks noGrp="1"/>
          </p:cNvSpPr>
          <p:nvPr>
            <p:ph idx="1"/>
          </p:nvPr>
        </p:nvSpPr>
        <p:spPr>
          <a:xfrm>
            <a:off x="1488440" y="2160905"/>
            <a:ext cx="10515600" cy="4351338"/>
          </a:xfrm>
        </p:spPr>
        <p:txBody>
          <a:bodyPr/>
          <a:lstStyle/>
          <a:p>
            <a:endParaRPr lang="fr-FR"/>
          </a:p>
        </p:txBody>
      </p:sp>
      <p:pic>
        <p:nvPicPr>
          <p:cNvPr id="5" name="Image 4"/>
          <p:cNvPicPr>
            <a:picLocks noChangeAspect="1"/>
          </p:cNvPicPr>
          <p:nvPr/>
        </p:nvPicPr>
        <p:blipFill rotWithShape="1">
          <a:blip r:embed="rId2"/>
          <a:srcRect l="21219" t="22137" r="57731" b="19197"/>
          <a:stretch/>
        </p:blipFill>
        <p:spPr>
          <a:xfrm>
            <a:off x="193821" y="1228878"/>
            <a:ext cx="6429754" cy="5039842"/>
          </a:xfrm>
          <a:prstGeom prst="rect">
            <a:avLst/>
          </a:prstGeom>
        </p:spPr>
      </p:pic>
      <p:pic>
        <p:nvPicPr>
          <p:cNvPr id="6" name="Image 5"/>
          <p:cNvPicPr>
            <a:picLocks noChangeAspect="1"/>
          </p:cNvPicPr>
          <p:nvPr/>
        </p:nvPicPr>
        <p:blipFill rotWithShape="1">
          <a:blip r:embed="rId3"/>
          <a:srcRect l="22692" t="24188" r="53462" b="26353"/>
          <a:stretch/>
        </p:blipFill>
        <p:spPr>
          <a:xfrm>
            <a:off x="6837680" y="128905"/>
            <a:ext cx="5359604" cy="3126435"/>
          </a:xfrm>
          <a:prstGeom prst="rect">
            <a:avLst/>
          </a:prstGeom>
        </p:spPr>
      </p:pic>
      <p:pic>
        <p:nvPicPr>
          <p:cNvPr id="7" name="Image 6"/>
          <p:cNvPicPr>
            <a:picLocks noChangeAspect="1"/>
          </p:cNvPicPr>
          <p:nvPr/>
        </p:nvPicPr>
        <p:blipFill rotWithShape="1">
          <a:blip r:embed="rId4"/>
          <a:srcRect l="16346" t="18946" r="54039" b="11083"/>
          <a:stretch/>
        </p:blipFill>
        <p:spPr>
          <a:xfrm>
            <a:off x="6955605" y="3514596"/>
            <a:ext cx="4827356" cy="3207789"/>
          </a:xfrm>
          <a:prstGeom prst="rect">
            <a:avLst/>
          </a:prstGeom>
        </p:spPr>
      </p:pic>
      <p:sp>
        <p:nvSpPr>
          <p:cNvPr id="4" name="Ellipse 3"/>
          <p:cNvSpPr/>
          <p:nvPr/>
        </p:nvSpPr>
        <p:spPr>
          <a:xfrm>
            <a:off x="3718560" y="2294890"/>
            <a:ext cx="1668780" cy="214122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8" name="Image 7"/>
          <p:cNvPicPr>
            <a:picLocks noChangeAspect="1"/>
          </p:cNvPicPr>
          <p:nvPr/>
        </p:nvPicPr>
        <p:blipFill>
          <a:blip r:embed="rId5"/>
          <a:stretch>
            <a:fillRect/>
          </a:stretch>
        </p:blipFill>
        <p:spPr>
          <a:xfrm>
            <a:off x="5541441" y="2567377"/>
            <a:ext cx="1102995" cy="919163"/>
          </a:xfrm>
          <a:prstGeom prst="rect">
            <a:avLst/>
          </a:prstGeom>
        </p:spPr>
      </p:pic>
    </p:spTree>
    <p:extLst>
      <p:ext uri="{BB962C8B-B14F-4D97-AF65-F5344CB8AC3E}">
        <p14:creationId xmlns:p14="http://schemas.microsoft.com/office/powerpoint/2010/main" val="385537100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smtClean="0"/>
              <a:t>Psychosomatisation</a:t>
            </a:r>
            <a:endParaRPr lang="fr-FR" dirty="0"/>
          </a:p>
        </p:txBody>
      </p:sp>
      <p:sp>
        <p:nvSpPr>
          <p:cNvPr id="3" name="Espace réservé du contenu 2"/>
          <p:cNvSpPr>
            <a:spLocks noGrp="1"/>
          </p:cNvSpPr>
          <p:nvPr>
            <p:ph idx="1"/>
          </p:nvPr>
        </p:nvSpPr>
        <p:spPr>
          <a:xfrm>
            <a:off x="498762" y="1597025"/>
            <a:ext cx="11187545" cy="4928466"/>
          </a:xfrm>
        </p:spPr>
        <p:txBody>
          <a:bodyPr>
            <a:normAutofit lnSpcReduction="10000"/>
          </a:bodyPr>
          <a:lstStyle/>
          <a:p>
            <a:r>
              <a:rPr lang="fr-FR" sz="2400" dirty="0" smtClean="0"/>
              <a:t>HAS et OMS font le </a:t>
            </a:r>
            <a:r>
              <a:rPr lang="fr-FR" sz="2400" dirty="0" err="1" smtClean="0"/>
              <a:t>distingo</a:t>
            </a:r>
            <a:r>
              <a:rPr lang="fr-FR" sz="2400" dirty="0" smtClean="0"/>
              <a:t>, l’APA/DSM5 est moins dichotomisant mais plus ancien et très subjectif </a:t>
            </a:r>
          </a:p>
          <a:p>
            <a:r>
              <a:rPr lang="fr-FR" sz="2400" dirty="0" smtClean="0"/>
              <a:t>Chevauchement // « épaisseur du trait »</a:t>
            </a:r>
          </a:p>
          <a:p>
            <a:endParaRPr lang="fr-FR" sz="2400" dirty="0"/>
          </a:p>
          <a:p>
            <a:endParaRPr lang="fr-FR" sz="2400" dirty="0" smtClean="0"/>
          </a:p>
          <a:p>
            <a:endParaRPr lang="fr-FR" sz="2400" dirty="0"/>
          </a:p>
          <a:p>
            <a:endParaRPr lang="fr-FR" sz="2400" dirty="0" smtClean="0"/>
          </a:p>
          <a:p>
            <a:endParaRPr lang="fr-FR" sz="2400" dirty="0"/>
          </a:p>
          <a:p>
            <a:endParaRPr lang="fr-FR" sz="2400" dirty="0" smtClean="0"/>
          </a:p>
          <a:p>
            <a:r>
              <a:rPr lang="fr-FR" sz="2400" dirty="0" smtClean="0"/>
              <a:t>Les conséquences d’un trait trop épais</a:t>
            </a:r>
          </a:p>
          <a:p>
            <a:pPr lvl="1"/>
            <a:r>
              <a:rPr lang="fr-FR" sz="2000" dirty="0" smtClean="0"/>
              <a:t>Tendance à gêner l’amorçage de la PEC et à la construction de l’alliance thérapeutique</a:t>
            </a:r>
          </a:p>
          <a:p>
            <a:pPr lvl="1"/>
            <a:r>
              <a:rPr lang="fr-FR" sz="2000" dirty="0" smtClean="0"/>
              <a:t>Tendance à ne pas motiver l’implication des autorités sanitaires</a:t>
            </a:r>
          </a:p>
        </p:txBody>
      </p:sp>
      <p:grpSp>
        <p:nvGrpSpPr>
          <p:cNvPr id="12" name="Groupe 11"/>
          <p:cNvGrpSpPr/>
          <p:nvPr/>
        </p:nvGrpSpPr>
        <p:grpSpPr>
          <a:xfrm>
            <a:off x="1090657" y="2944091"/>
            <a:ext cx="3972791" cy="2015836"/>
            <a:chOff x="1440873" y="3131127"/>
            <a:chExt cx="3560618" cy="1828800"/>
          </a:xfrm>
        </p:grpSpPr>
        <p:sp>
          <p:nvSpPr>
            <p:cNvPr id="8" name="Ellipse 7"/>
            <p:cNvSpPr/>
            <p:nvPr/>
          </p:nvSpPr>
          <p:spPr>
            <a:xfrm>
              <a:off x="1440873" y="3131127"/>
              <a:ext cx="3560618" cy="1828800"/>
            </a:xfrm>
            <a:prstGeom prst="ellipse">
              <a:avLst/>
            </a:prstGeom>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ZoneTexte 8"/>
            <p:cNvSpPr txBox="1"/>
            <p:nvPr/>
          </p:nvSpPr>
          <p:spPr>
            <a:xfrm>
              <a:off x="2247900" y="3739684"/>
              <a:ext cx="1946564" cy="523220"/>
            </a:xfrm>
            <a:prstGeom prst="rect">
              <a:avLst/>
            </a:prstGeom>
            <a:noFill/>
            <a:ln w="38100">
              <a:noFill/>
            </a:ln>
          </p:spPr>
          <p:txBody>
            <a:bodyPr wrap="square" rtlCol="0">
              <a:spAutoFit/>
            </a:bodyPr>
            <a:lstStyle/>
            <a:p>
              <a:pPr algn="ctr"/>
              <a:r>
                <a:rPr lang="fr-FR" sz="2800" dirty="0" smtClean="0"/>
                <a:t>PACS</a:t>
              </a:r>
              <a:endParaRPr lang="fr-FR" sz="2800" dirty="0"/>
            </a:p>
          </p:txBody>
        </p:sp>
      </p:grpSp>
      <p:grpSp>
        <p:nvGrpSpPr>
          <p:cNvPr id="13" name="Groupe 12"/>
          <p:cNvGrpSpPr/>
          <p:nvPr/>
        </p:nvGrpSpPr>
        <p:grpSpPr>
          <a:xfrm>
            <a:off x="7045035" y="2944091"/>
            <a:ext cx="3948545" cy="2015836"/>
            <a:chOff x="4696691" y="3131127"/>
            <a:chExt cx="3560618" cy="1828800"/>
          </a:xfrm>
          <a:solidFill>
            <a:srgbClr val="FFC000"/>
          </a:solidFill>
        </p:grpSpPr>
        <p:sp>
          <p:nvSpPr>
            <p:cNvPr id="10" name="Ellipse 9"/>
            <p:cNvSpPr/>
            <p:nvPr/>
          </p:nvSpPr>
          <p:spPr>
            <a:xfrm>
              <a:off x="4696691" y="3131127"/>
              <a:ext cx="3560618" cy="1828800"/>
            </a:xfrm>
            <a:prstGeom prst="ellipse">
              <a:avLst/>
            </a:prstGeom>
            <a:grp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ZoneTexte 10"/>
            <p:cNvSpPr txBox="1"/>
            <p:nvPr/>
          </p:nvSpPr>
          <p:spPr>
            <a:xfrm>
              <a:off x="5230091" y="3739684"/>
              <a:ext cx="2639291" cy="474674"/>
            </a:xfrm>
            <a:prstGeom prst="rect">
              <a:avLst/>
            </a:prstGeom>
            <a:grpFill/>
            <a:ln w="38100">
              <a:noFill/>
            </a:ln>
          </p:spPr>
          <p:txBody>
            <a:bodyPr wrap="square" rtlCol="0">
              <a:spAutoFit/>
            </a:bodyPr>
            <a:lstStyle/>
            <a:p>
              <a:pPr algn="ctr"/>
              <a:r>
                <a:rPr lang="fr-FR" sz="2800" dirty="0" smtClean="0"/>
                <a:t>TSS - TS - TSF</a:t>
              </a:r>
              <a:endParaRPr lang="fr-FR" sz="2800" dirty="0"/>
            </a:p>
          </p:txBody>
        </p:sp>
      </p:grpSp>
      <p:sp>
        <p:nvSpPr>
          <p:cNvPr id="14" name="Flèche droite 13"/>
          <p:cNvSpPr/>
          <p:nvPr/>
        </p:nvSpPr>
        <p:spPr>
          <a:xfrm>
            <a:off x="5084618" y="2944091"/>
            <a:ext cx="2015837" cy="456051"/>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Flèche droite 14"/>
          <p:cNvSpPr/>
          <p:nvPr/>
        </p:nvSpPr>
        <p:spPr>
          <a:xfrm flipH="1">
            <a:off x="5084616" y="4503876"/>
            <a:ext cx="2015838" cy="456051"/>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6" name="ZoneTexte 15"/>
          <p:cNvSpPr txBox="1"/>
          <p:nvPr/>
        </p:nvSpPr>
        <p:spPr>
          <a:xfrm>
            <a:off x="5181600" y="2710451"/>
            <a:ext cx="2043545" cy="923330"/>
          </a:xfrm>
          <a:prstGeom prst="rect">
            <a:avLst/>
          </a:prstGeom>
          <a:noFill/>
        </p:spPr>
        <p:txBody>
          <a:bodyPr wrap="square" rtlCol="0">
            <a:spAutoFit/>
          </a:bodyPr>
          <a:lstStyle/>
          <a:p>
            <a:r>
              <a:rPr lang="fr-FR" dirty="0" smtClean="0"/>
              <a:t>Retentissement </a:t>
            </a:r>
          </a:p>
          <a:p>
            <a:endParaRPr lang="fr-FR" dirty="0"/>
          </a:p>
          <a:p>
            <a:r>
              <a:rPr lang="fr-FR" dirty="0" smtClean="0"/>
              <a:t>psychologique</a:t>
            </a:r>
            <a:endParaRPr lang="fr-FR" dirty="0"/>
          </a:p>
        </p:txBody>
      </p:sp>
      <p:sp>
        <p:nvSpPr>
          <p:cNvPr id="17" name="ZoneTexte 16"/>
          <p:cNvSpPr txBox="1"/>
          <p:nvPr/>
        </p:nvSpPr>
        <p:spPr>
          <a:xfrm>
            <a:off x="5347471" y="4262874"/>
            <a:ext cx="1697564" cy="923330"/>
          </a:xfrm>
          <a:prstGeom prst="rect">
            <a:avLst/>
          </a:prstGeom>
          <a:noFill/>
        </p:spPr>
        <p:txBody>
          <a:bodyPr wrap="square" rtlCol="0">
            <a:spAutoFit/>
          </a:bodyPr>
          <a:lstStyle/>
          <a:p>
            <a:pPr algn="r"/>
            <a:r>
              <a:rPr lang="fr-FR" dirty="0" smtClean="0"/>
              <a:t>Auto </a:t>
            </a:r>
          </a:p>
          <a:p>
            <a:pPr algn="r"/>
            <a:endParaRPr lang="fr-FR" dirty="0" smtClean="0"/>
          </a:p>
          <a:p>
            <a:pPr algn="r"/>
            <a:r>
              <a:rPr lang="fr-FR" dirty="0" smtClean="0"/>
              <a:t>appropriation</a:t>
            </a:r>
            <a:endParaRPr lang="fr-FR" dirty="0"/>
          </a:p>
        </p:txBody>
      </p:sp>
    </p:spTree>
    <p:extLst>
      <p:ext uri="{BB962C8B-B14F-4D97-AF65-F5344CB8AC3E}">
        <p14:creationId xmlns:p14="http://schemas.microsoft.com/office/powerpoint/2010/main" val="102426787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Explicitation pour un non psychiatre</a:t>
            </a:r>
            <a:br>
              <a:rPr lang="fr-FR" dirty="0" smtClean="0"/>
            </a:br>
            <a:r>
              <a:rPr lang="fr-FR" dirty="0" smtClean="0"/>
              <a:t>et focus sur le trait dans l’interaction </a:t>
            </a:r>
            <a:endParaRPr lang="fr-FR" dirty="0"/>
          </a:p>
        </p:txBody>
      </p:sp>
      <p:pic>
        <p:nvPicPr>
          <p:cNvPr id="4" name="Image 3"/>
          <p:cNvPicPr>
            <a:picLocks noChangeAspect="1"/>
          </p:cNvPicPr>
          <p:nvPr/>
        </p:nvPicPr>
        <p:blipFill rotWithShape="1">
          <a:blip r:embed="rId2"/>
          <a:srcRect l="20532" t="9708" r="13955" b="56392"/>
          <a:stretch/>
        </p:blipFill>
        <p:spPr>
          <a:xfrm>
            <a:off x="4862227" y="1933305"/>
            <a:ext cx="7197969" cy="4423019"/>
          </a:xfrm>
          <a:prstGeom prst="rect">
            <a:avLst/>
          </a:prstGeom>
        </p:spPr>
      </p:pic>
      <p:pic>
        <p:nvPicPr>
          <p:cNvPr id="5" name="Image 4"/>
          <p:cNvPicPr>
            <a:picLocks noChangeAspect="1"/>
          </p:cNvPicPr>
          <p:nvPr/>
        </p:nvPicPr>
        <p:blipFill rotWithShape="1">
          <a:blip r:embed="rId3"/>
          <a:srcRect l="39359" t="19095" r="10256" b="61363"/>
          <a:stretch/>
        </p:blipFill>
        <p:spPr>
          <a:xfrm>
            <a:off x="224768" y="1933305"/>
            <a:ext cx="4572003" cy="2105681"/>
          </a:xfrm>
          <a:prstGeom prst="rect">
            <a:avLst/>
          </a:prstGeom>
          <a:ln>
            <a:solidFill>
              <a:schemeClr val="tx1"/>
            </a:solidFill>
          </a:ln>
        </p:spPr>
      </p:pic>
      <p:pic>
        <p:nvPicPr>
          <p:cNvPr id="6" name="Image 5"/>
          <p:cNvPicPr>
            <a:picLocks noChangeAspect="1"/>
          </p:cNvPicPr>
          <p:nvPr/>
        </p:nvPicPr>
        <p:blipFill rotWithShape="1">
          <a:blip r:embed="rId4"/>
          <a:srcRect l="13204" t="15317" r="33334" b="58016"/>
          <a:stretch/>
        </p:blipFill>
        <p:spPr>
          <a:xfrm>
            <a:off x="224767" y="4139487"/>
            <a:ext cx="4572003" cy="2708118"/>
          </a:xfrm>
          <a:prstGeom prst="rect">
            <a:avLst/>
          </a:prstGeom>
          <a:ln>
            <a:solidFill>
              <a:schemeClr val="tx1"/>
            </a:solidFill>
          </a:ln>
        </p:spPr>
      </p:pic>
      <p:sp>
        <p:nvSpPr>
          <p:cNvPr id="7" name="Rectangle 6"/>
          <p:cNvSpPr/>
          <p:nvPr/>
        </p:nvSpPr>
        <p:spPr>
          <a:xfrm>
            <a:off x="7112660" y="6581001"/>
            <a:ext cx="5079340" cy="307777"/>
          </a:xfrm>
          <a:prstGeom prst="rect">
            <a:avLst/>
          </a:prstGeom>
        </p:spPr>
        <p:txBody>
          <a:bodyPr wrap="none">
            <a:spAutoFit/>
          </a:bodyPr>
          <a:lstStyle/>
          <a:p>
            <a:pPr algn="r"/>
            <a:r>
              <a:rPr lang="fr-FR" sz="1400" dirty="0" err="1" smtClean="0"/>
              <a:t>Micoulaud</a:t>
            </a:r>
            <a:r>
              <a:rPr lang="fr-FR" sz="1400" dirty="0" smtClean="0"/>
              <a:t>-Franchi, </a:t>
            </a:r>
            <a:r>
              <a:rPr lang="fr-FR" sz="1400" dirty="0" err="1" smtClean="0"/>
              <a:t>Lemongne</a:t>
            </a:r>
            <a:r>
              <a:rPr lang="fr-FR" sz="1400" dirty="0" smtClean="0"/>
              <a:t> &amp; </a:t>
            </a:r>
            <a:r>
              <a:rPr lang="fr-FR" sz="1400" dirty="0" err="1" smtClean="0"/>
              <a:t>Quiles</a:t>
            </a:r>
            <a:r>
              <a:rPr lang="fr-FR" sz="1400" dirty="0" smtClean="0"/>
              <a:t>. La revue du praticien 2019</a:t>
            </a:r>
            <a:endParaRPr lang="fr-FR" sz="1400" dirty="0"/>
          </a:p>
        </p:txBody>
      </p:sp>
      <p:sp>
        <p:nvSpPr>
          <p:cNvPr id="3" name="Rectangle à coins arrondis 2"/>
          <p:cNvSpPr/>
          <p:nvPr/>
        </p:nvSpPr>
        <p:spPr>
          <a:xfrm>
            <a:off x="4862227" y="3324447"/>
            <a:ext cx="5720713" cy="276446"/>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ZoneTexte 7"/>
          <p:cNvSpPr txBox="1"/>
          <p:nvPr/>
        </p:nvSpPr>
        <p:spPr>
          <a:xfrm>
            <a:off x="10526233" y="3278004"/>
            <a:ext cx="411126" cy="369332"/>
          </a:xfrm>
          <a:prstGeom prst="rect">
            <a:avLst/>
          </a:prstGeom>
          <a:noFill/>
        </p:spPr>
        <p:txBody>
          <a:bodyPr wrap="square" rtlCol="0">
            <a:spAutoFit/>
          </a:bodyPr>
          <a:lstStyle/>
          <a:p>
            <a:r>
              <a:rPr lang="fr-FR" dirty="0" smtClean="0">
                <a:solidFill>
                  <a:srgbClr val="FF0000"/>
                </a:solidFill>
              </a:rPr>
              <a:t>!!</a:t>
            </a:r>
            <a:endParaRPr lang="fr-FR" dirty="0">
              <a:solidFill>
                <a:srgbClr val="FF0000"/>
              </a:solidFill>
            </a:endParaRPr>
          </a:p>
        </p:txBody>
      </p:sp>
    </p:spTree>
    <p:extLst>
      <p:ext uri="{BB962C8B-B14F-4D97-AF65-F5344CB8AC3E}">
        <p14:creationId xmlns:p14="http://schemas.microsoft.com/office/powerpoint/2010/main" val="24709310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15687" y="365125"/>
            <a:ext cx="11680370" cy="1325563"/>
          </a:xfrm>
        </p:spPr>
        <p:txBody>
          <a:bodyPr/>
          <a:lstStyle/>
          <a:p>
            <a:r>
              <a:rPr lang="en-US" dirty="0"/>
              <a:t>Long COVID: a new word for naming fibromyalgia?</a:t>
            </a:r>
            <a:endParaRPr lang="fr-FR" dirty="0"/>
          </a:p>
        </p:txBody>
      </p:sp>
      <p:pic>
        <p:nvPicPr>
          <p:cNvPr id="4" name="Image 3"/>
          <p:cNvPicPr>
            <a:picLocks noChangeAspect="1"/>
          </p:cNvPicPr>
          <p:nvPr/>
        </p:nvPicPr>
        <p:blipFill rotWithShape="1">
          <a:blip r:embed="rId2"/>
          <a:srcRect l="8021" t="18332" r="48662" b="14260"/>
          <a:stretch/>
        </p:blipFill>
        <p:spPr>
          <a:xfrm>
            <a:off x="132878" y="1619250"/>
            <a:ext cx="5984893" cy="5238750"/>
          </a:xfrm>
          <a:prstGeom prst="rect">
            <a:avLst/>
          </a:prstGeom>
        </p:spPr>
      </p:pic>
      <p:sp>
        <p:nvSpPr>
          <p:cNvPr id="5" name="Rectangle 4"/>
          <p:cNvSpPr/>
          <p:nvPr/>
        </p:nvSpPr>
        <p:spPr>
          <a:xfrm>
            <a:off x="9627516" y="6548343"/>
            <a:ext cx="2564484" cy="307777"/>
          </a:xfrm>
          <a:prstGeom prst="rect">
            <a:avLst/>
          </a:prstGeom>
        </p:spPr>
        <p:txBody>
          <a:bodyPr wrap="none">
            <a:spAutoFit/>
          </a:bodyPr>
          <a:lstStyle/>
          <a:p>
            <a:pPr algn="r"/>
            <a:r>
              <a:rPr lang="fr-FR" sz="1400" dirty="0"/>
              <a:t>Mariette X. Ann </a:t>
            </a:r>
            <a:r>
              <a:rPr lang="fr-FR" sz="1400" dirty="0" err="1"/>
              <a:t>Rheum</a:t>
            </a:r>
            <a:r>
              <a:rPr lang="fr-FR" sz="1400" dirty="0"/>
              <a:t> Dis 2023</a:t>
            </a:r>
            <a:endParaRPr lang="fr-FR" sz="1050" dirty="0"/>
          </a:p>
        </p:txBody>
      </p:sp>
      <p:sp>
        <p:nvSpPr>
          <p:cNvPr id="6" name="Rectangle 5"/>
          <p:cNvSpPr/>
          <p:nvPr/>
        </p:nvSpPr>
        <p:spPr>
          <a:xfrm>
            <a:off x="6389914" y="2612350"/>
            <a:ext cx="5802086" cy="2308324"/>
          </a:xfrm>
          <a:prstGeom prst="rect">
            <a:avLst/>
          </a:prstGeom>
        </p:spPr>
        <p:txBody>
          <a:bodyPr wrap="square">
            <a:spAutoFit/>
          </a:bodyPr>
          <a:lstStyle/>
          <a:p>
            <a:pPr>
              <a:spcAft>
                <a:spcPts val="0"/>
              </a:spcAft>
            </a:pPr>
            <a:r>
              <a:rPr lang="fr-FR" dirty="0" smtClean="0">
                <a:solidFill>
                  <a:srgbClr val="002060"/>
                </a:solidFill>
                <a:latin typeface="Calibri" panose="020F0502020204030204" pitchFamily="34" charset="0"/>
                <a:ea typeface="Calibri" panose="020F0502020204030204" pitchFamily="34" charset="0"/>
              </a:rPr>
              <a:t>Nous </a:t>
            </a:r>
            <a:r>
              <a:rPr lang="fr-FR" dirty="0">
                <a:solidFill>
                  <a:srgbClr val="002060"/>
                </a:solidFill>
                <a:latin typeface="Calibri" panose="020F0502020204030204" pitchFamily="34" charset="0"/>
                <a:ea typeface="Calibri" panose="020F0502020204030204" pitchFamily="34" charset="0"/>
              </a:rPr>
              <a:t>connaissons bien en </a:t>
            </a:r>
            <a:r>
              <a:rPr lang="fr-FR" dirty="0" err="1">
                <a:solidFill>
                  <a:srgbClr val="002060"/>
                </a:solidFill>
                <a:latin typeface="Calibri" panose="020F0502020204030204" pitchFamily="34" charset="0"/>
                <a:ea typeface="Calibri" panose="020F0502020204030204" pitchFamily="34" charset="0"/>
              </a:rPr>
              <a:t>rhumato</a:t>
            </a:r>
            <a:r>
              <a:rPr lang="fr-FR" dirty="0">
                <a:solidFill>
                  <a:srgbClr val="002060"/>
                </a:solidFill>
                <a:latin typeface="Calibri" panose="020F0502020204030204" pitchFamily="34" charset="0"/>
                <a:ea typeface="Calibri" panose="020F0502020204030204" pitchFamily="34" charset="0"/>
              </a:rPr>
              <a:t> ces patients douloureux chroniques avec toutes sortes de signes </a:t>
            </a:r>
            <a:r>
              <a:rPr lang="fr-FR" dirty="0" smtClean="0">
                <a:solidFill>
                  <a:srgbClr val="002060"/>
                </a:solidFill>
                <a:latin typeface="Calibri" panose="020F0502020204030204" pitchFamily="34" charset="0"/>
                <a:ea typeface="Calibri" panose="020F0502020204030204" pitchFamily="34" charset="0"/>
              </a:rPr>
              <a:t>associés </a:t>
            </a:r>
            <a:r>
              <a:rPr lang="fr-FR" dirty="0">
                <a:solidFill>
                  <a:srgbClr val="002060"/>
                </a:solidFill>
                <a:latin typeface="Calibri" panose="020F0502020204030204" pitchFamily="34" charset="0"/>
                <a:ea typeface="Calibri" panose="020F0502020204030204" pitchFamily="34" charset="0"/>
              </a:rPr>
              <a:t>et on a appelé ce tableau faute de mieux fibromyalgie. Il est </a:t>
            </a:r>
            <a:r>
              <a:rPr lang="fr-FR" dirty="0" smtClean="0">
                <a:solidFill>
                  <a:srgbClr val="002060"/>
                </a:solidFill>
                <a:latin typeface="Calibri" panose="020F0502020204030204" pitchFamily="34" charset="0"/>
                <a:ea typeface="Calibri" panose="020F0502020204030204" pitchFamily="34" charset="0"/>
              </a:rPr>
              <a:t>intéressant </a:t>
            </a:r>
            <a:r>
              <a:rPr lang="fr-FR" dirty="0">
                <a:solidFill>
                  <a:srgbClr val="002060"/>
                </a:solidFill>
                <a:latin typeface="Calibri" panose="020F0502020204030204" pitchFamily="34" charset="0"/>
                <a:ea typeface="Calibri" panose="020F0502020204030204" pitchFamily="34" charset="0"/>
              </a:rPr>
              <a:t>de voir comment dans l’histoire de la médecine on a donnée des noms pseudo-somatiques à </a:t>
            </a:r>
            <a:r>
              <a:rPr lang="fr-FR" b="1" dirty="0">
                <a:solidFill>
                  <a:srgbClr val="002060"/>
                </a:solidFill>
                <a:latin typeface="Calibri" panose="020F0502020204030204" pitchFamily="34" charset="0"/>
                <a:ea typeface="Calibri" panose="020F0502020204030204" pitchFamily="34" charset="0"/>
              </a:rPr>
              <a:t>ces tableaux qui ont toujours existé et dont le lien avec les stress (notamment la découverte récente de la fréquence stress sexuels dans l’enfance) est certain</a:t>
            </a:r>
            <a:r>
              <a:rPr lang="fr-FR" dirty="0" smtClean="0">
                <a:solidFill>
                  <a:srgbClr val="002060"/>
                </a:solidFill>
                <a:latin typeface="Calibri" panose="020F0502020204030204" pitchFamily="34" charset="0"/>
                <a:ea typeface="Calibri" panose="020F0502020204030204" pitchFamily="34" charset="0"/>
              </a:rPr>
              <a:t>. […]</a:t>
            </a:r>
            <a:endParaRPr lang="fr-FR" dirty="0">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11049686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Examen paraclinique :</a:t>
            </a:r>
            <a:br>
              <a:rPr lang="fr-FR" dirty="0" smtClean="0"/>
            </a:br>
            <a:r>
              <a:rPr lang="fr-FR" dirty="0" smtClean="0"/>
              <a:t>aucun critère diagnostic de certitude</a:t>
            </a:r>
            <a:endParaRPr lang="fr-FR" dirty="0"/>
          </a:p>
        </p:txBody>
      </p:sp>
      <p:pic>
        <p:nvPicPr>
          <p:cNvPr id="4" name="Image 3"/>
          <p:cNvPicPr>
            <a:picLocks noChangeAspect="1"/>
          </p:cNvPicPr>
          <p:nvPr/>
        </p:nvPicPr>
        <p:blipFill rotWithShape="1">
          <a:blip r:embed="rId2"/>
          <a:srcRect l="40128" t="26467" r="29487" b="31595"/>
          <a:stretch/>
        </p:blipFill>
        <p:spPr>
          <a:xfrm>
            <a:off x="235263" y="1954494"/>
            <a:ext cx="5556739" cy="4314093"/>
          </a:xfrm>
          <a:prstGeom prst="rect">
            <a:avLst/>
          </a:prstGeom>
        </p:spPr>
      </p:pic>
      <p:sp>
        <p:nvSpPr>
          <p:cNvPr id="6" name="Rectangle 5"/>
          <p:cNvSpPr/>
          <p:nvPr/>
        </p:nvSpPr>
        <p:spPr>
          <a:xfrm>
            <a:off x="2915920" y="6581001"/>
            <a:ext cx="3180080" cy="276999"/>
          </a:xfrm>
          <a:prstGeom prst="rect">
            <a:avLst/>
          </a:prstGeom>
        </p:spPr>
        <p:txBody>
          <a:bodyPr wrap="square">
            <a:spAutoFit/>
          </a:bodyPr>
          <a:lstStyle/>
          <a:p>
            <a:pPr algn="r"/>
            <a:r>
              <a:rPr lang="fr-FR" sz="1200" dirty="0" smtClean="0"/>
              <a:t>Lai et al. </a:t>
            </a:r>
            <a:r>
              <a:rPr lang="en-US" sz="1200" dirty="0" smtClean="0"/>
              <a:t>Front Med 2023</a:t>
            </a:r>
            <a:endParaRPr lang="fr-FR" sz="1200" dirty="0"/>
          </a:p>
        </p:txBody>
      </p:sp>
      <p:pic>
        <p:nvPicPr>
          <p:cNvPr id="7" name="Image 6"/>
          <p:cNvPicPr>
            <a:picLocks noChangeAspect="1"/>
          </p:cNvPicPr>
          <p:nvPr/>
        </p:nvPicPr>
        <p:blipFill rotWithShape="1">
          <a:blip r:embed="rId3"/>
          <a:srcRect l="24293" t="8245" r="26593" b="72886"/>
          <a:stretch/>
        </p:blipFill>
        <p:spPr>
          <a:xfrm>
            <a:off x="6290895" y="3169920"/>
            <a:ext cx="5901105" cy="2692266"/>
          </a:xfrm>
          <a:prstGeom prst="rect">
            <a:avLst/>
          </a:prstGeom>
        </p:spPr>
      </p:pic>
      <p:sp>
        <p:nvSpPr>
          <p:cNvPr id="8" name="Rectangle 7"/>
          <p:cNvSpPr/>
          <p:nvPr/>
        </p:nvSpPr>
        <p:spPr>
          <a:xfrm>
            <a:off x="9461829" y="6581000"/>
            <a:ext cx="2730171" cy="276999"/>
          </a:xfrm>
          <a:prstGeom prst="rect">
            <a:avLst/>
          </a:prstGeom>
        </p:spPr>
        <p:txBody>
          <a:bodyPr wrap="none">
            <a:spAutoFit/>
          </a:bodyPr>
          <a:lstStyle/>
          <a:p>
            <a:pPr algn="r"/>
            <a:r>
              <a:rPr lang="fr-FR" sz="1200" dirty="0" smtClean="0"/>
              <a:t>Horowitz et al. </a:t>
            </a:r>
            <a:r>
              <a:rPr lang="fr-FR" sz="1200" dirty="0" err="1" smtClean="0"/>
              <a:t>Medical</a:t>
            </a:r>
            <a:r>
              <a:rPr lang="fr-FR" sz="1200" dirty="0" smtClean="0"/>
              <a:t> </a:t>
            </a:r>
            <a:r>
              <a:rPr lang="fr-FR" sz="1200" dirty="0" err="1" smtClean="0"/>
              <a:t>hypotheses</a:t>
            </a:r>
            <a:r>
              <a:rPr lang="fr-FR" sz="1200" dirty="0" smtClean="0"/>
              <a:t> 2023</a:t>
            </a:r>
            <a:endParaRPr lang="fr-FR" sz="1200" dirty="0"/>
          </a:p>
        </p:txBody>
      </p:sp>
      <p:sp>
        <p:nvSpPr>
          <p:cNvPr id="3" name="ZoneTexte 2"/>
          <p:cNvSpPr txBox="1"/>
          <p:nvPr/>
        </p:nvSpPr>
        <p:spPr>
          <a:xfrm rot="1761651">
            <a:off x="4638258" y="2811866"/>
            <a:ext cx="1661242" cy="400110"/>
          </a:xfrm>
          <a:prstGeom prst="rect">
            <a:avLst/>
          </a:prstGeom>
          <a:noFill/>
          <a:ln>
            <a:solidFill>
              <a:srgbClr val="FF0000"/>
            </a:solidFill>
          </a:ln>
        </p:spPr>
        <p:txBody>
          <a:bodyPr wrap="square" rtlCol="0">
            <a:spAutoFit/>
          </a:bodyPr>
          <a:lstStyle/>
          <a:p>
            <a:pPr algn="ctr"/>
            <a:r>
              <a:rPr lang="fr-FR" sz="2000" dirty="0" smtClean="0">
                <a:solidFill>
                  <a:srgbClr val="FF0000"/>
                </a:solidFill>
              </a:rPr>
              <a:t>Recherche</a:t>
            </a:r>
            <a:endParaRPr lang="fr-FR" sz="2000" dirty="0">
              <a:solidFill>
                <a:srgbClr val="FF0000"/>
              </a:solidFill>
            </a:endParaRPr>
          </a:p>
        </p:txBody>
      </p:sp>
      <p:sp>
        <p:nvSpPr>
          <p:cNvPr id="9" name="ZoneTexte 8"/>
          <p:cNvSpPr txBox="1"/>
          <p:nvPr/>
        </p:nvSpPr>
        <p:spPr>
          <a:xfrm rot="1761651">
            <a:off x="8410826" y="2625996"/>
            <a:ext cx="1661242" cy="400110"/>
          </a:xfrm>
          <a:prstGeom prst="rect">
            <a:avLst/>
          </a:prstGeom>
          <a:noFill/>
          <a:ln>
            <a:solidFill>
              <a:srgbClr val="FF0000"/>
            </a:solidFill>
          </a:ln>
        </p:spPr>
        <p:txBody>
          <a:bodyPr wrap="square" rtlCol="0">
            <a:spAutoFit/>
          </a:bodyPr>
          <a:lstStyle/>
          <a:p>
            <a:pPr algn="ctr"/>
            <a:r>
              <a:rPr lang="fr-FR" sz="2000" dirty="0" smtClean="0">
                <a:solidFill>
                  <a:srgbClr val="FF0000"/>
                </a:solidFill>
              </a:rPr>
              <a:t>Recherche</a:t>
            </a:r>
            <a:endParaRPr lang="fr-FR" sz="2000" dirty="0">
              <a:solidFill>
                <a:srgbClr val="FF0000"/>
              </a:solidFill>
            </a:endParaRPr>
          </a:p>
        </p:txBody>
      </p:sp>
    </p:spTree>
    <p:extLst>
      <p:ext uri="{BB962C8B-B14F-4D97-AF65-F5344CB8AC3E}">
        <p14:creationId xmlns:p14="http://schemas.microsoft.com/office/powerpoint/2010/main" val="415865204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021080" y="355283"/>
            <a:ext cx="10515600" cy="1325563"/>
          </a:xfrm>
        </p:spPr>
        <p:txBody>
          <a:bodyPr/>
          <a:lstStyle/>
          <a:p>
            <a:endParaRPr lang="fr-FR"/>
          </a:p>
        </p:txBody>
      </p:sp>
      <p:sp>
        <p:nvSpPr>
          <p:cNvPr id="3" name="Espace réservé du contenu 2"/>
          <p:cNvSpPr>
            <a:spLocks noGrp="1"/>
          </p:cNvSpPr>
          <p:nvPr>
            <p:ph idx="1"/>
          </p:nvPr>
        </p:nvSpPr>
        <p:spPr>
          <a:xfrm>
            <a:off x="1021080" y="1815783"/>
            <a:ext cx="10515600" cy="4351338"/>
          </a:xfrm>
        </p:spPr>
        <p:txBody>
          <a:bodyPr/>
          <a:lstStyle/>
          <a:p>
            <a:endParaRPr lang="fr-FR" dirty="0"/>
          </a:p>
        </p:txBody>
      </p:sp>
      <p:pic>
        <p:nvPicPr>
          <p:cNvPr id="4" name="Image 3"/>
          <p:cNvPicPr>
            <a:picLocks noChangeAspect="1"/>
          </p:cNvPicPr>
          <p:nvPr/>
        </p:nvPicPr>
        <p:blipFill rotWithShape="1">
          <a:blip r:embed="rId2"/>
          <a:srcRect l="24750" t="15926" r="28584" b="8222"/>
          <a:stretch/>
        </p:blipFill>
        <p:spPr>
          <a:xfrm>
            <a:off x="199695" y="-9842"/>
            <a:ext cx="3886725" cy="3423919"/>
          </a:xfrm>
          <a:prstGeom prst="rect">
            <a:avLst/>
          </a:prstGeom>
        </p:spPr>
      </p:pic>
      <p:pic>
        <p:nvPicPr>
          <p:cNvPr id="5" name="Image 4"/>
          <p:cNvPicPr>
            <a:picLocks noChangeAspect="1"/>
          </p:cNvPicPr>
          <p:nvPr/>
        </p:nvPicPr>
        <p:blipFill rotWithShape="1">
          <a:blip r:embed="rId3"/>
          <a:srcRect l="24583" t="15926" r="31000" b="10741"/>
          <a:stretch/>
        </p:blipFill>
        <p:spPr>
          <a:xfrm>
            <a:off x="4086420" y="-9842"/>
            <a:ext cx="3826376" cy="3423919"/>
          </a:xfrm>
          <a:prstGeom prst="rect">
            <a:avLst/>
          </a:prstGeom>
        </p:spPr>
      </p:pic>
      <p:grpSp>
        <p:nvGrpSpPr>
          <p:cNvPr id="27" name="Groupe 26"/>
          <p:cNvGrpSpPr/>
          <p:nvPr/>
        </p:nvGrpSpPr>
        <p:grpSpPr>
          <a:xfrm>
            <a:off x="7862262" y="-12813"/>
            <a:ext cx="4136060" cy="3561493"/>
            <a:chOff x="-52731" y="3423919"/>
            <a:chExt cx="4025815" cy="3443923"/>
          </a:xfrm>
        </p:grpSpPr>
        <p:pic>
          <p:nvPicPr>
            <p:cNvPr id="8" name="Image 7"/>
            <p:cNvPicPr>
              <a:picLocks noChangeAspect="1"/>
            </p:cNvPicPr>
            <p:nvPr/>
          </p:nvPicPr>
          <p:blipFill rotWithShape="1">
            <a:blip r:embed="rId4"/>
            <a:srcRect l="-1295" t="11599" r="4191" b="6934"/>
            <a:stretch/>
          </p:blipFill>
          <p:spPr>
            <a:xfrm>
              <a:off x="-52731" y="3615443"/>
              <a:ext cx="4025815" cy="3252399"/>
            </a:xfrm>
            <a:prstGeom prst="rect">
              <a:avLst/>
            </a:prstGeom>
          </p:spPr>
        </p:pic>
        <p:sp>
          <p:nvSpPr>
            <p:cNvPr id="9" name="ZoneTexte 8"/>
            <p:cNvSpPr txBox="1"/>
            <p:nvPr/>
          </p:nvSpPr>
          <p:spPr>
            <a:xfrm>
              <a:off x="-2276" y="3423919"/>
              <a:ext cx="3968583" cy="276999"/>
            </a:xfrm>
            <a:prstGeom prst="rect">
              <a:avLst/>
            </a:prstGeom>
            <a:solidFill>
              <a:schemeClr val="tx1"/>
            </a:solidFill>
          </p:spPr>
          <p:txBody>
            <a:bodyPr wrap="square" rtlCol="0">
              <a:spAutoFit/>
            </a:bodyPr>
            <a:lstStyle/>
            <a:p>
              <a:pPr algn="ctr"/>
              <a:r>
                <a:rPr lang="fr-FR" sz="1200" b="1" dirty="0" err="1" smtClean="0">
                  <a:solidFill>
                    <a:srgbClr val="FFFF00"/>
                  </a:solidFill>
                </a:rPr>
                <a:t>Covid</a:t>
              </a:r>
              <a:r>
                <a:rPr lang="fr-FR" sz="1200" b="1" dirty="0" smtClean="0">
                  <a:solidFill>
                    <a:srgbClr val="FFFF00"/>
                  </a:solidFill>
                </a:rPr>
                <a:t> long</a:t>
              </a:r>
              <a:endParaRPr lang="fr-FR" sz="1200" b="1" dirty="0">
                <a:solidFill>
                  <a:srgbClr val="FFFF00"/>
                </a:solidFill>
              </a:endParaRPr>
            </a:p>
          </p:txBody>
        </p:sp>
      </p:grpSp>
      <p:grpSp>
        <p:nvGrpSpPr>
          <p:cNvPr id="26" name="Groupe 25"/>
          <p:cNvGrpSpPr/>
          <p:nvPr/>
        </p:nvGrpSpPr>
        <p:grpSpPr>
          <a:xfrm>
            <a:off x="4086420" y="3395125"/>
            <a:ext cx="3826376" cy="3442871"/>
            <a:chOff x="3903540" y="3404967"/>
            <a:chExt cx="3826376" cy="3442871"/>
          </a:xfrm>
        </p:grpSpPr>
        <p:pic>
          <p:nvPicPr>
            <p:cNvPr id="12" name="Image 11"/>
            <p:cNvPicPr>
              <a:picLocks noChangeAspect="1"/>
            </p:cNvPicPr>
            <p:nvPr/>
          </p:nvPicPr>
          <p:blipFill rotWithShape="1">
            <a:blip r:embed="rId5"/>
            <a:srcRect l="111" t="11522" r="4911" b="7386"/>
            <a:stretch/>
          </p:blipFill>
          <p:spPr>
            <a:xfrm>
              <a:off x="3903540" y="3622264"/>
              <a:ext cx="3826376" cy="3225574"/>
            </a:xfrm>
            <a:prstGeom prst="rect">
              <a:avLst/>
            </a:prstGeom>
          </p:spPr>
        </p:pic>
        <p:sp>
          <p:nvSpPr>
            <p:cNvPr id="13" name="ZoneTexte 12"/>
            <p:cNvSpPr txBox="1"/>
            <p:nvPr/>
          </p:nvSpPr>
          <p:spPr>
            <a:xfrm>
              <a:off x="3950803" y="3404967"/>
              <a:ext cx="3779113" cy="276999"/>
            </a:xfrm>
            <a:prstGeom prst="rect">
              <a:avLst/>
            </a:prstGeom>
            <a:solidFill>
              <a:schemeClr val="tx1"/>
            </a:solidFill>
          </p:spPr>
          <p:txBody>
            <a:bodyPr wrap="square" rtlCol="0">
              <a:spAutoFit/>
            </a:bodyPr>
            <a:lstStyle/>
            <a:p>
              <a:pPr algn="ctr"/>
              <a:r>
                <a:rPr lang="fr-FR" sz="1200" b="1" dirty="0" smtClean="0">
                  <a:solidFill>
                    <a:srgbClr val="FFFF00"/>
                  </a:solidFill>
                </a:rPr>
                <a:t>Fibromyalgie</a:t>
              </a:r>
              <a:endParaRPr lang="fr-FR" sz="1200" b="1" dirty="0">
                <a:solidFill>
                  <a:srgbClr val="FFFF00"/>
                </a:solidFill>
              </a:endParaRPr>
            </a:p>
          </p:txBody>
        </p:sp>
      </p:grpSp>
      <p:grpSp>
        <p:nvGrpSpPr>
          <p:cNvPr id="25" name="Groupe 24"/>
          <p:cNvGrpSpPr/>
          <p:nvPr/>
        </p:nvGrpSpPr>
        <p:grpSpPr>
          <a:xfrm>
            <a:off x="199695" y="3341530"/>
            <a:ext cx="3933988" cy="3496466"/>
            <a:chOff x="7729916" y="0"/>
            <a:chExt cx="4086164" cy="3507846"/>
          </a:xfrm>
        </p:grpSpPr>
        <p:pic>
          <p:nvPicPr>
            <p:cNvPr id="18" name="Image 17"/>
            <p:cNvPicPr>
              <a:picLocks noChangeAspect="1"/>
            </p:cNvPicPr>
            <p:nvPr/>
          </p:nvPicPr>
          <p:blipFill rotWithShape="1">
            <a:blip r:embed="rId6"/>
            <a:srcRect l="-515" t="11007" r="5708" b="7901"/>
            <a:stretch/>
          </p:blipFill>
          <p:spPr>
            <a:xfrm>
              <a:off x="7729916" y="143404"/>
              <a:ext cx="4049492" cy="3364442"/>
            </a:xfrm>
            <a:prstGeom prst="rect">
              <a:avLst/>
            </a:prstGeom>
          </p:spPr>
        </p:pic>
        <p:sp>
          <p:nvSpPr>
            <p:cNvPr id="19" name="ZoneTexte 18"/>
            <p:cNvSpPr txBox="1"/>
            <p:nvPr/>
          </p:nvSpPr>
          <p:spPr>
            <a:xfrm>
              <a:off x="7729916" y="0"/>
              <a:ext cx="4086164" cy="261610"/>
            </a:xfrm>
            <a:prstGeom prst="rect">
              <a:avLst/>
            </a:prstGeom>
            <a:solidFill>
              <a:schemeClr val="tx1"/>
            </a:solidFill>
          </p:spPr>
          <p:txBody>
            <a:bodyPr wrap="square" rtlCol="0">
              <a:spAutoFit/>
            </a:bodyPr>
            <a:lstStyle/>
            <a:p>
              <a:pPr algn="ctr"/>
              <a:r>
                <a:rPr lang="fr-FR" sz="1100" b="1" dirty="0" smtClean="0">
                  <a:solidFill>
                    <a:srgbClr val="FFFF00"/>
                  </a:solidFill>
                </a:rPr>
                <a:t>Troubles somatiques fonctionnels</a:t>
              </a:r>
              <a:endParaRPr lang="fr-FR" sz="1100" b="1" dirty="0">
                <a:solidFill>
                  <a:srgbClr val="FFFF00"/>
                </a:solidFill>
              </a:endParaRPr>
            </a:p>
          </p:txBody>
        </p:sp>
      </p:grpSp>
      <p:grpSp>
        <p:nvGrpSpPr>
          <p:cNvPr id="24" name="Groupe 23"/>
          <p:cNvGrpSpPr/>
          <p:nvPr/>
        </p:nvGrpSpPr>
        <p:grpSpPr>
          <a:xfrm>
            <a:off x="7872155" y="3451431"/>
            <a:ext cx="4126167" cy="3498009"/>
            <a:chOff x="7729916" y="3461273"/>
            <a:chExt cx="4049492" cy="3406569"/>
          </a:xfrm>
        </p:grpSpPr>
        <p:pic>
          <p:nvPicPr>
            <p:cNvPr id="21" name="Image 20"/>
            <p:cNvPicPr>
              <a:picLocks noChangeAspect="1"/>
            </p:cNvPicPr>
            <p:nvPr/>
          </p:nvPicPr>
          <p:blipFill rotWithShape="1">
            <a:blip r:embed="rId7"/>
            <a:srcRect l="110" t="11596" r="5082" b="7654"/>
            <a:stretch/>
          </p:blipFill>
          <p:spPr>
            <a:xfrm>
              <a:off x="7786106" y="3688349"/>
              <a:ext cx="3993302" cy="3179493"/>
            </a:xfrm>
            <a:prstGeom prst="rect">
              <a:avLst/>
            </a:prstGeom>
          </p:spPr>
        </p:pic>
        <p:sp>
          <p:nvSpPr>
            <p:cNvPr id="22" name="ZoneTexte 21"/>
            <p:cNvSpPr txBox="1"/>
            <p:nvPr/>
          </p:nvSpPr>
          <p:spPr>
            <a:xfrm>
              <a:off x="7729916" y="3461273"/>
              <a:ext cx="4049492" cy="276999"/>
            </a:xfrm>
            <a:prstGeom prst="rect">
              <a:avLst/>
            </a:prstGeom>
            <a:solidFill>
              <a:schemeClr val="tx1"/>
            </a:solidFill>
          </p:spPr>
          <p:txBody>
            <a:bodyPr wrap="square" rtlCol="0">
              <a:spAutoFit/>
            </a:bodyPr>
            <a:lstStyle/>
            <a:p>
              <a:pPr algn="ctr"/>
              <a:r>
                <a:rPr lang="fr-FR" sz="1200" b="1" dirty="0" smtClean="0">
                  <a:solidFill>
                    <a:srgbClr val="FFFF00"/>
                  </a:solidFill>
                </a:rPr>
                <a:t>Dépression sévère</a:t>
              </a:r>
              <a:endParaRPr lang="fr-FR" sz="1200" b="1" dirty="0">
                <a:solidFill>
                  <a:srgbClr val="FFFF00"/>
                </a:solidFill>
              </a:endParaRPr>
            </a:p>
          </p:txBody>
        </p:sp>
      </p:grpSp>
      <p:sp>
        <p:nvSpPr>
          <p:cNvPr id="28" name="Rectangle 27"/>
          <p:cNvSpPr/>
          <p:nvPr/>
        </p:nvSpPr>
        <p:spPr>
          <a:xfrm>
            <a:off x="9188708" y="6468664"/>
            <a:ext cx="2809615" cy="369332"/>
          </a:xfrm>
          <a:prstGeom prst="rect">
            <a:avLst/>
          </a:prstGeom>
        </p:spPr>
        <p:txBody>
          <a:bodyPr wrap="none">
            <a:spAutoFit/>
          </a:bodyPr>
          <a:lstStyle/>
          <a:p>
            <a:r>
              <a:rPr lang="fr-FR" b="1" dirty="0" smtClean="0">
                <a:solidFill>
                  <a:schemeClr val="bg1"/>
                </a:solidFill>
              </a:rPr>
              <a:t>Remerciements : Guedj Éric</a:t>
            </a:r>
            <a:endParaRPr lang="fr-FR" b="1" dirty="0">
              <a:solidFill>
                <a:schemeClr val="bg1"/>
              </a:solidFill>
            </a:endParaRPr>
          </a:p>
        </p:txBody>
      </p:sp>
      <p:sp>
        <p:nvSpPr>
          <p:cNvPr id="20" name="ZoneTexte 19"/>
          <p:cNvSpPr txBox="1"/>
          <p:nvPr/>
        </p:nvSpPr>
        <p:spPr>
          <a:xfrm rot="1761651">
            <a:off x="7190419" y="3297949"/>
            <a:ext cx="1661242" cy="400110"/>
          </a:xfrm>
          <a:prstGeom prst="rect">
            <a:avLst/>
          </a:prstGeom>
          <a:noFill/>
          <a:ln>
            <a:solidFill>
              <a:srgbClr val="FF0000"/>
            </a:solidFill>
          </a:ln>
        </p:spPr>
        <p:txBody>
          <a:bodyPr wrap="square" rtlCol="0">
            <a:spAutoFit/>
          </a:bodyPr>
          <a:lstStyle/>
          <a:p>
            <a:pPr algn="ctr"/>
            <a:r>
              <a:rPr lang="fr-FR" sz="2000" b="1" dirty="0" smtClean="0">
                <a:solidFill>
                  <a:srgbClr val="FF0000"/>
                </a:solidFill>
              </a:rPr>
              <a:t>Recherche</a:t>
            </a:r>
            <a:endParaRPr lang="fr-FR" sz="2000" b="1" dirty="0">
              <a:solidFill>
                <a:srgbClr val="FF0000"/>
              </a:solidFill>
            </a:endParaRPr>
          </a:p>
        </p:txBody>
      </p:sp>
    </p:spTree>
    <p:extLst>
      <p:ext uri="{BB962C8B-B14F-4D97-AF65-F5344CB8AC3E}">
        <p14:creationId xmlns:p14="http://schemas.microsoft.com/office/powerpoint/2010/main" val="29687859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5"/>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6"/>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Prise en charge :</a:t>
            </a:r>
            <a:br>
              <a:rPr lang="fr-FR" dirty="0" smtClean="0"/>
            </a:br>
            <a:r>
              <a:rPr lang="fr-FR" dirty="0" smtClean="0"/>
              <a:t>aucun traitement spécifique</a:t>
            </a:r>
            <a:endParaRPr lang="fr-FR" dirty="0"/>
          </a:p>
        </p:txBody>
      </p:sp>
      <p:sp>
        <p:nvSpPr>
          <p:cNvPr id="3" name="Rectangle 2"/>
          <p:cNvSpPr/>
          <p:nvPr/>
        </p:nvSpPr>
        <p:spPr>
          <a:xfrm>
            <a:off x="525780" y="1690688"/>
            <a:ext cx="11140440" cy="5047536"/>
          </a:xfrm>
          <a:prstGeom prst="rect">
            <a:avLst/>
          </a:prstGeom>
        </p:spPr>
        <p:txBody>
          <a:bodyPr wrap="square">
            <a:spAutoFit/>
          </a:bodyPr>
          <a:lstStyle/>
          <a:p>
            <a:pPr marL="342900" indent="-342900">
              <a:buFont typeface="Arial" panose="020B0604020202020204" pitchFamily="34" charset="0"/>
              <a:buChar char="•"/>
            </a:pPr>
            <a:endParaRPr lang="fr-FR" sz="2400" b="0" i="0" u="none" strike="noStrike" baseline="0" dirty="0" smtClean="0">
              <a:solidFill>
                <a:srgbClr val="000000"/>
              </a:solidFill>
              <a:latin typeface="Calibri" panose="020F0502020204030204" pitchFamily="34" charset="0"/>
            </a:endParaRPr>
          </a:p>
          <a:p>
            <a:pPr marL="342900" indent="-342900">
              <a:buFont typeface="Arial" panose="020B0604020202020204" pitchFamily="34" charset="0"/>
              <a:buChar char="•"/>
            </a:pPr>
            <a:r>
              <a:rPr lang="fr-FR" sz="2000" b="1" dirty="0">
                <a:solidFill>
                  <a:srgbClr val="000000"/>
                </a:solidFill>
                <a:latin typeface="Calibri" panose="020F0502020204030204" pitchFamily="34" charset="0"/>
              </a:rPr>
              <a:t>Les traitements symptomatiques</a:t>
            </a:r>
            <a:r>
              <a:rPr lang="fr-FR" sz="2000" dirty="0">
                <a:solidFill>
                  <a:srgbClr val="000000"/>
                </a:solidFill>
                <a:latin typeface="Calibri" panose="020F0502020204030204" pitchFamily="34" charset="0"/>
              </a:rPr>
              <a:t>, qu'il s'agisse d'anti-inflammatoires, d'antihistaminiques, de bétabloquants </a:t>
            </a:r>
          </a:p>
          <a:p>
            <a:pPr marL="342900" indent="-342900">
              <a:buFont typeface="Arial" panose="020B0604020202020204" pitchFamily="34" charset="0"/>
              <a:buChar char="•"/>
            </a:pPr>
            <a:endParaRPr lang="fr-FR" sz="2000" dirty="0">
              <a:solidFill>
                <a:srgbClr val="000000"/>
              </a:solidFill>
              <a:latin typeface="Calibri" panose="020F0502020204030204" pitchFamily="34" charset="0"/>
            </a:endParaRPr>
          </a:p>
          <a:p>
            <a:pPr marL="342900" indent="-342900">
              <a:buFont typeface="Arial" panose="020B0604020202020204" pitchFamily="34" charset="0"/>
              <a:buChar char="•"/>
            </a:pPr>
            <a:r>
              <a:rPr lang="fr-FR" sz="2000" b="1" dirty="0" smtClean="0">
                <a:solidFill>
                  <a:srgbClr val="000000"/>
                </a:solidFill>
                <a:latin typeface="Calibri" panose="020F0502020204030204" pitchFamily="34" charset="0"/>
              </a:rPr>
              <a:t>La </a:t>
            </a:r>
            <a:r>
              <a:rPr lang="fr-FR" sz="2000" b="1" dirty="0">
                <a:solidFill>
                  <a:srgbClr val="000000"/>
                </a:solidFill>
                <a:latin typeface="Calibri" panose="020F0502020204030204" pitchFamily="34" charset="0"/>
              </a:rPr>
              <a:t>rééducation </a:t>
            </a:r>
            <a:r>
              <a:rPr lang="fr-FR" sz="2000" b="1" dirty="0" smtClean="0">
                <a:solidFill>
                  <a:srgbClr val="000000"/>
                </a:solidFill>
                <a:latin typeface="Calibri" panose="020F0502020204030204" pitchFamily="34" charset="0"/>
              </a:rPr>
              <a:t>individualisée </a:t>
            </a:r>
            <a:r>
              <a:rPr lang="fr-FR" sz="2000" b="1" dirty="0">
                <a:solidFill>
                  <a:srgbClr val="000000"/>
                </a:solidFill>
                <a:latin typeface="Calibri" panose="020F0502020204030204" pitchFamily="34" charset="0"/>
              </a:rPr>
              <a:t>à chaque patient </a:t>
            </a:r>
            <a:r>
              <a:rPr lang="fr-FR" sz="2000" dirty="0">
                <a:solidFill>
                  <a:srgbClr val="000000"/>
                </a:solidFill>
                <a:latin typeface="Calibri" panose="020F0502020204030204" pitchFamily="34" charset="0"/>
              </a:rPr>
              <a:t>et dans différents domaines </a:t>
            </a:r>
            <a:r>
              <a:rPr lang="fr-FR" sz="2000" dirty="0" smtClean="0">
                <a:solidFill>
                  <a:srgbClr val="000000"/>
                </a:solidFill>
                <a:latin typeface="Calibri" panose="020F0502020204030204" pitchFamily="34" charset="0"/>
              </a:rPr>
              <a:t>fonctionnels, extrêmement progressive incluant remédiation cérébrale</a:t>
            </a:r>
          </a:p>
          <a:p>
            <a:pPr marL="342900" indent="-342900">
              <a:buFont typeface="Arial" panose="020B0604020202020204" pitchFamily="34" charset="0"/>
              <a:buChar char="•"/>
            </a:pPr>
            <a:endParaRPr lang="fr-FR" sz="2000" b="1" dirty="0" smtClean="0">
              <a:solidFill>
                <a:srgbClr val="000000"/>
              </a:solidFill>
              <a:latin typeface="Calibri" panose="020F0502020204030204" pitchFamily="34" charset="0"/>
            </a:endParaRPr>
          </a:p>
          <a:p>
            <a:pPr marL="342900" indent="-342900">
              <a:buFont typeface="Arial" panose="020B0604020202020204" pitchFamily="34" charset="0"/>
              <a:buChar char="•"/>
            </a:pPr>
            <a:r>
              <a:rPr lang="fr-FR" sz="2000" b="1" dirty="0" smtClean="0">
                <a:solidFill>
                  <a:srgbClr val="000000"/>
                </a:solidFill>
                <a:latin typeface="Calibri" panose="020F0502020204030204" pitchFamily="34" charset="0"/>
              </a:rPr>
              <a:t>« L’éducation » </a:t>
            </a:r>
            <a:r>
              <a:rPr lang="fr-FR" sz="2000" dirty="0">
                <a:solidFill>
                  <a:srgbClr val="000000"/>
                </a:solidFill>
                <a:latin typeface="Calibri" panose="020F0502020204030204" pitchFamily="34" charset="0"/>
              </a:rPr>
              <a:t>du patient, qui doit apprendre à analyser et gérer ses symptômes de façon à éviter au maximum de les </a:t>
            </a:r>
            <a:r>
              <a:rPr lang="fr-FR" sz="2000" dirty="0" smtClean="0">
                <a:solidFill>
                  <a:srgbClr val="000000"/>
                </a:solidFill>
                <a:latin typeface="Calibri" panose="020F0502020204030204" pitchFamily="34" charset="0"/>
              </a:rPr>
              <a:t>intensifier. Ajustement du </a:t>
            </a:r>
            <a:r>
              <a:rPr lang="fr-FR" sz="2000" dirty="0">
                <a:solidFill>
                  <a:srgbClr val="000000"/>
                </a:solidFill>
                <a:latin typeface="Calibri" panose="020F0502020204030204" pitchFamily="34" charset="0"/>
              </a:rPr>
              <a:t>patient à son environnement et </a:t>
            </a:r>
            <a:r>
              <a:rPr lang="fr-FR" sz="2000" dirty="0" smtClean="0">
                <a:solidFill>
                  <a:srgbClr val="000000"/>
                </a:solidFill>
                <a:latin typeface="Calibri" panose="020F0502020204030204" pitchFamily="34" charset="0"/>
              </a:rPr>
              <a:t>adaptation </a:t>
            </a:r>
            <a:r>
              <a:rPr lang="fr-FR" sz="2000" dirty="0">
                <a:solidFill>
                  <a:srgbClr val="000000"/>
                </a:solidFill>
                <a:latin typeface="Calibri" panose="020F0502020204030204" pitchFamily="34" charset="0"/>
              </a:rPr>
              <a:t>de l’environnement à l’état du </a:t>
            </a:r>
            <a:r>
              <a:rPr lang="fr-FR" sz="2000" dirty="0" smtClean="0">
                <a:solidFill>
                  <a:srgbClr val="000000"/>
                </a:solidFill>
                <a:latin typeface="Calibri" panose="020F0502020204030204" pitchFamily="34" charset="0"/>
              </a:rPr>
              <a:t>patient</a:t>
            </a:r>
          </a:p>
          <a:p>
            <a:pPr marL="342900" indent="-342900">
              <a:buFont typeface="Arial" panose="020B0604020202020204" pitchFamily="34" charset="0"/>
              <a:buChar char="•"/>
            </a:pPr>
            <a:endParaRPr lang="fr-FR" sz="2000" dirty="0">
              <a:solidFill>
                <a:srgbClr val="000000"/>
              </a:solidFill>
              <a:latin typeface="Calibri" panose="020F0502020204030204" pitchFamily="34" charset="0"/>
            </a:endParaRPr>
          </a:p>
          <a:p>
            <a:pPr marL="342900" indent="-342900">
              <a:buFont typeface="Arial" panose="020B0604020202020204" pitchFamily="34" charset="0"/>
              <a:buChar char="•"/>
            </a:pPr>
            <a:r>
              <a:rPr lang="fr-FR" sz="2000" b="1" dirty="0" smtClean="0"/>
              <a:t>La </a:t>
            </a:r>
            <a:r>
              <a:rPr lang="fr-FR" sz="2000" b="1" dirty="0"/>
              <a:t>prise en charge psychologique, </a:t>
            </a:r>
            <a:r>
              <a:rPr lang="fr-FR" sz="2000" dirty="0"/>
              <a:t>voire les anxiolytiques et antidépresseurs de la classe des inhibiteurs de la sérotonine, sont souvent efficaces et pourraient avoir un effet bénéfique sur certains troubles neurologiques. La thérapie cognitive et comportementale aide à améliorer les patients atteints de fatigue extrême </a:t>
            </a:r>
          </a:p>
          <a:p>
            <a:pPr marL="342900" indent="-342900">
              <a:buFont typeface="Arial" panose="020B0604020202020204" pitchFamily="34" charset="0"/>
              <a:buChar char="•"/>
            </a:pPr>
            <a:endParaRPr lang="fr-FR" sz="2000" dirty="0" smtClean="0">
              <a:solidFill>
                <a:srgbClr val="000000"/>
              </a:solidFill>
              <a:latin typeface="Calibri" panose="020F0502020204030204" pitchFamily="34" charset="0"/>
            </a:endParaRPr>
          </a:p>
        </p:txBody>
      </p:sp>
      <p:pic>
        <p:nvPicPr>
          <p:cNvPr id="9" name="Image 8"/>
          <p:cNvPicPr>
            <a:picLocks noChangeAspect="1"/>
          </p:cNvPicPr>
          <p:nvPr/>
        </p:nvPicPr>
        <p:blipFill>
          <a:blip r:embed="rId2"/>
          <a:stretch>
            <a:fillRect/>
          </a:stretch>
        </p:blipFill>
        <p:spPr>
          <a:xfrm>
            <a:off x="9773919" y="376131"/>
            <a:ext cx="1730375" cy="651775"/>
          </a:xfrm>
          <a:prstGeom prst="rect">
            <a:avLst/>
          </a:prstGeom>
        </p:spPr>
      </p:pic>
    </p:spTree>
    <p:extLst>
      <p:ext uri="{BB962C8B-B14F-4D97-AF65-F5344CB8AC3E}">
        <p14:creationId xmlns:p14="http://schemas.microsoft.com/office/powerpoint/2010/main" val="141483470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Intérêt de la MPR évoquée dans une méta-analyse systématique d’ECT</a:t>
            </a:r>
            <a:endParaRPr lang="fr-FR" dirty="0"/>
          </a:p>
        </p:txBody>
      </p:sp>
      <p:pic>
        <p:nvPicPr>
          <p:cNvPr id="4" name="Image 3"/>
          <p:cNvPicPr>
            <a:picLocks noChangeAspect="1"/>
          </p:cNvPicPr>
          <p:nvPr/>
        </p:nvPicPr>
        <p:blipFill rotWithShape="1">
          <a:blip r:embed="rId2"/>
          <a:srcRect l="55620" t="22821" r="12599" b="18007"/>
          <a:stretch/>
        </p:blipFill>
        <p:spPr>
          <a:xfrm>
            <a:off x="3845831" y="1944067"/>
            <a:ext cx="8346169" cy="4370603"/>
          </a:xfrm>
          <a:prstGeom prst="rect">
            <a:avLst/>
          </a:prstGeom>
        </p:spPr>
      </p:pic>
      <p:sp>
        <p:nvSpPr>
          <p:cNvPr id="5" name="Rectangle 4"/>
          <p:cNvSpPr/>
          <p:nvPr/>
        </p:nvSpPr>
        <p:spPr>
          <a:xfrm>
            <a:off x="9111733" y="6568049"/>
            <a:ext cx="3080267" cy="289951"/>
          </a:xfrm>
          <a:prstGeom prst="rect">
            <a:avLst/>
          </a:prstGeom>
        </p:spPr>
        <p:txBody>
          <a:bodyPr wrap="none">
            <a:spAutoFit/>
          </a:bodyPr>
          <a:lstStyle/>
          <a:p>
            <a:pPr algn="r">
              <a:lnSpc>
                <a:spcPct val="107000"/>
              </a:lnSpc>
              <a:spcAft>
                <a:spcPts val="0"/>
              </a:spcAft>
            </a:pPr>
            <a:r>
              <a:rPr lang="fr-FR" sz="1200" dirty="0" err="1">
                <a:latin typeface="Calibri" panose="020F0502020204030204" pitchFamily="34" charset="0"/>
                <a:ea typeface="GuardianSansGR-Regular"/>
                <a:cs typeface="Calibri" panose="020F0502020204030204" pitchFamily="34" charset="0"/>
              </a:rPr>
              <a:t>Pouliopoulou</a:t>
            </a:r>
            <a:r>
              <a:rPr lang="fr-FR" sz="1200" dirty="0">
                <a:latin typeface="Calibri" panose="020F0502020204030204" pitchFamily="34" charset="0"/>
                <a:ea typeface="GuardianSansGR-Regular"/>
                <a:cs typeface="Calibri" panose="020F0502020204030204" pitchFamily="34" charset="0"/>
              </a:rPr>
              <a:t> et </a:t>
            </a:r>
            <a:r>
              <a:rPr lang="fr-FR" sz="1200" dirty="0" smtClean="0">
                <a:latin typeface="Calibri" panose="020F0502020204030204" pitchFamily="34" charset="0"/>
                <a:ea typeface="GuardianSansGR-Regular"/>
                <a:cs typeface="Calibri" panose="020F0502020204030204" pitchFamily="34" charset="0"/>
              </a:rPr>
              <a:t>al. </a:t>
            </a:r>
            <a:r>
              <a:rPr lang="fr-FR" sz="1200" dirty="0" smtClean="0">
                <a:latin typeface="Calibri" panose="020F0502020204030204" pitchFamily="34" charset="0"/>
                <a:ea typeface="Calibri" panose="020F0502020204030204" pitchFamily="34" charset="0"/>
                <a:cs typeface="Calibri" panose="020F0502020204030204" pitchFamily="34" charset="0"/>
              </a:rPr>
              <a:t>JAMA </a:t>
            </a:r>
            <a:r>
              <a:rPr lang="fr-FR" sz="1200" dirty="0">
                <a:latin typeface="Calibri" panose="020F0502020204030204" pitchFamily="34" charset="0"/>
                <a:ea typeface="Calibri" panose="020F0502020204030204" pitchFamily="34" charset="0"/>
                <a:cs typeface="Calibri" panose="020F0502020204030204" pitchFamily="34" charset="0"/>
              </a:rPr>
              <a:t>Network Open. </a:t>
            </a:r>
            <a:r>
              <a:rPr lang="fr-FR" sz="1200" dirty="0">
                <a:latin typeface="Calibri" panose="020F0502020204030204" pitchFamily="34" charset="0"/>
                <a:ea typeface="GuardianSansGR-Regular"/>
                <a:cs typeface="Calibri" panose="020F0502020204030204" pitchFamily="34" charset="0"/>
              </a:rPr>
              <a:t>2023</a:t>
            </a:r>
            <a:endParaRPr lang="fr-FR" sz="16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6" name="Rectangle 5"/>
          <p:cNvSpPr/>
          <p:nvPr/>
        </p:nvSpPr>
        <p:spPr>
          <a:xfrm>
            <a:off x="254000" y="2144209"/>
            <a:ext cx="3708400" cy="3970318"/>
          </a:xfrm>
          <a:prstGeom prst="rect">
            <a:avLst/>
          </a:prstGeom>
        </p:spPr>
        <p:txBody>
          <a:bodyPr wrap="square">
            <a:spAutoFit/>
          </a:bodyPr>
          <a:lstStyle/>
          <a:p>
            <a:r>
              <a:rPr lang="en-US" dirty="0" smtClean="0"/>
              <a:t>1193 patients</a:t>
            </a:r>
          </a:p>
          <a:p>
            <a:r>
              <a:rPr lang="en-US" dirty="0" smtClean="0"/>
              <a:t>14 RCT</a:t>
            </a:r>
          </a:p>
          <a:p>
            <a:endParaRPr lang="en-US" dirty="0" smtClean="0"/>
          </a:p>
          <a:p>
            <a:r>
              <a:rPr lang="en-US" dirty="0" smtClean="0"/>
              <a:t>Rehabilitation interventions are associated with improvements in: </a:t>
            </a:r>
          </a:p>
          <a:p>
            <a:pPr marL="285750" indent="-285750">
              <a:buFont typeface="Arial" panose="020B0604020202020204" pitchFamily="34" charset="0"/>
              <a:buChar char="•"/>
            </a:pPr>
            <a:r>
              <a:rPr lang="en-US" dirty="0" smtClean="0"/>
              <a:t>functional exercise capacity </a:t>
            </a:r>
          </a:p>
          <a:p>
            <a:pPr marL="285750" indent="-285750">
              <a:buFont typeface="Arial" panose="020B0604020202020204" pitchFamily="34" charset="0"/>
              <a:buChar char="•"/>
            </a:pPr>
            <a:r>
              <a:rPr lang="en-US" dirty="0" smtClean="0"/>
              <a:t>dyspnea</a:t>
            </a:r>
          </a:p>
          <a:p>
            <a:pPr marL="285750" indent="-285750">
              <a:buFont typeface="Arial" panose="020B0604020202020204" pitchFamily="34" charset="0"/>
              <a:buChar char="•"/>
            </a:pPr>
            <a:r>
              <a:rPr lang="en-US" dirty="0" smtClean="0"/>
              <a:t>quality of life</a:t>
            </a:r>
          </a:p>
          <a:p>
            <a:r>
              <a:rPr lang="en-US" dirty="0" smtClean="0"/>
              <a:t>Vs the current standard care</a:t>
            </a:r>
          </a:p>
          <a:p>
            <a:endParaRPr lang="en-US" dirty="0" smtClean="0"/>
          </a:p>
          <a:p>
            <a:r>
              <a:rPr lang="en-US" dirty="0" smtClean="0"/>
              <a:t>Uncertainty regarding the probability of experiencing exercise-induced adverse events (odds ratio, 1.68; 95% </a:t>
            </a:r>
            <a:r>
              <a:rPr lang="en-US" dirty="0" err="1" smtClean="0"/>
              <a:t>CrI</a:t>
            </a:r>
            <a:r>
              <a:rPr lang="en-US" dirty="0" smtClean="0"/>
              <a:t>, 0.32 to 9.94)</a:t>
            </a:r>
          </a:p>
        </p:txBody>
      </p:sp>
    </p:spTree>
    <p:extLst>
      <p:ext uri="{BB962C8B-B14F-4D97-AF65-F5344CB8AC3E}">
        <p14:creationId xmlns:p14="http://schemas.microsoft.com/office/powerpoint/2010/main" val="197066880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en-US" dirty="0" err="1" smtClean="0"/>
              <a:t>Intêret</a:t>
            </a:r>
            <a:r>
              <a:rPr lang="en-US" dirty="0" smtClean="0"/>
              <a:t> de la </a:t>
            </a:r>
            <a:r>
              <a:rPr lang="en-US" dirty="0" err="1" smtClean="0"/>
              <a:t>thérapie</a:t>
            </a:r>
            <a:r>
              <a:rPr lang="en-US" dirty="0" smtClean="0"/>
              <a:t> </a:t>
            </a:r>
            <a:r>
              <a:rPr lang="en-US" dirty="0" err="1" smtClean="0"/>
              <a:t>cognitivo-comportementale</a:t>
            </a:r>
            <a:r>
              <a:rPr lang="en-US" dirty="0" smtClean="0"/>
              <a:t> </a:t>
            </a:r>
            <a:r>
              <a:rPr lang="en-US" dirty="0" err="1" smtClean="0"/>
              <a:t>evoquée</a:t>
            </a:r>
            <a:r>
              <a:rPr lang="en-US" dirty="0" smtClean="0"/>
              <a:t> </a:t>
            </a:r>
            <a:r>
              <a:rPr lang="en-US" dirty="0" err="1" smtClean="0"/>
              <a:t>dans</a:t>
            </a:r>
            <a:r>
              <a:rPr lang="en-US" dirty="0" smtClean="0"/>
              <a:t> un ECT</a:t>
            </a:r>
            <a:endParaRPr lang="fr-FR" dirty="0"/>
          </a:p>
        </p:txBody>
      </p:sp>
      <p:sp>
        <p:nvSpPr>
          <p:cNvPr id="5" name="Rectangle 4"/>
          <p:cNvSpPr/>
          <p:nvPr/>
        </p:nvSpPr>
        <p:spPr>
          <a:xfrm>
            <a:off x="337853" y="2687522"/>
            <a:ext cx="6086096" cy="3416320"/>
          </a:xfrm>
          <a:prstGeom prst="rect">
            <a:avLst/>
          </a:prstGeom>
        </p:spPr>
        <p:txBody>
          <a:bodyPr wrap="square">
            <a:spAutoFit/>
          </a:bodyPr>
          <a:lstStyle/>
          <a:p>
            <a:r>
              <a:rPr lang="fr-FR" dirty="0" smtClean="0"/>
              <a:t>A </a:t>
            </a:r>
            <a:r>
              <a:rPr lang="fr-FR" dirty="0" err="1" smtClean="0"/>
              <a:t>multicenter</a:t>
            </a:r>
            <a:r>
              <a:rPr lang="fr-FR" dirty="0" smtClean="0"/>
              <a:t>, 2-arm RCT</a:t>
            </a:r>
          </a:p>
          <a:p>
            <a:r>
              <a:rPr lang="fr-FR" dirty="0" smtClean="0"/>
              <a:t>the </a:t>
            </a:r>
            <a:r>
              <a:rPr lang="fr-FR" dirty="0" err="1" smtClean="0"/>
              <a:t>Netherlands</a:t>
            </a:r>
            <a:r>
              <a:rPr lang="fr-FR" dirty="0" smtClean="0"/>
              <a:t> </a:t>
            </a:r>
          </a:p>
          <a:p>
            <a:r>
              <a:rPr lang="fr-FR" dirty="0" smtClean="0"/>
              <a:t>114 </a:t>
            </a:r>
            <a:r>
              <a:rPr lang="fr-FR" dirty="0" err="1" smtClean="0"/>
              <a:t>atients</a:t>
            </a:r>
            <a:r>
              <a:rPr lang="fr-FR" dirty="0" smtClean="0"/>
              <a:t> </a:t>
            </a:r>
            <a:r>
              <a:rPr lang="fr-FR" dirty="0" err="1" smtClean="0"/>
              <a:t>severely</a:t>
            </a:r>
            <a:r>
              <a:rPr lang="fr-FR" dirty="0" smtClean="0"/>
              <a:t> </a:t>
            </a:r>
            <a:r>
              <a:rPr lang="fr-FR" dirty="0" err="1" smtClean="0"/>
              <a:t>fatigued</a:t>
            </a:r>
            <a:r>
              <a:rPr lang="fr-FR" dirty="0" smtClean="0"/>
              <a:t> 3–12 </a:t>
            </a:r>
            <a:r>
              <a:rPr lang="fr-FR" dirty="0" err="1" smtClean="0"/>
              <a:t>months</a:t>
            </a:r>
            <a:r>
              <a:rPr lang="fr-FR" dirty="0" smtClean="0"/>
              <a:t> </a:t>
            </a:r>
            <a:r>
              <a:rPr lang="fr-FR" dirty="0" err="1" smtClean="0"/>
              <a:t>following</a:t>
            </a:r>
            <a:r>
              <a:rPr lang="fr-FR" dirty="0" smtClean="0"/>
              <a:t> COVID-19 1:1 to CBT (cognitive-</a:t>
            </a:r>
            <a:r>
              <a:rPr lang="fr-FR" dirty="0" err="1" smtClean="0"/>
              <a:t>behavioral</a:t>
            </a:r>
            <a:r>
              <a:rPr lang="fr-FR" dirty="0" smtClean="0"/>
              <a:t> </a:t>
            </a:r>
            <a:r>
              <a:rPr lang="fr-FR" dirty="0" err="1" smtClean="0"/>
              <a:t>therapy</a:t>
            </a:r>
            <a:r>
              <a:rPr lang="fr-FR" dirty="0" smtClean="0"/>
              <a:t>) vs care as </a:t>
            </a:r>
            <a:r>
              <a:rPr lang="fr-FR" dirty="0" err="1" smtClean="0"/>
              <a:t>usual</a:t>
            </a:r>
            <a:r>
              <a:rPr lang="fr-FR" dirty="0" smtClean="0"/>
              <a:t> (CAU)  Care </a:t>
            </a:r>
            <a:r>
              <a:rPr lang="fr-FR" dirty="0" err="1" smtClean="0"/>
              <a:t>provided</a:t>
            </a:r>
            <a:r>
              <a:rPr lang="fr-FR" dirty="0" smtClean="0"/>
              <a:t> for 17 </a:t>
            </a:r>
            <a:r>
              <a:rPr lang="fr-FR" dirty="0" err="1" smtClean="0"/>
              <a:t>weeks</a:t>
            </a:r>
            <a:endParaRPr lang="fr-FR" dirty="0" smtClean="0"/>
          </a:p>
          <a:p>
            <a:r>
              <a:rPr lang="fr-FR" dirty="0" err="1" smtClean="0"/>
              <a:t>Outcome</a:t>
            </a:r>
            <a:r>
              <a:rPr lang="fr-FR" dirty="0" smtClean="0"/>
              <a:t>: the fatigue </a:t>
            </a:r>
            <a:r>
              <a:rPr lang="fr-FR" dirty="0" err="1" smtClean="0"/>
              <a:t>severity</a:t>
            </a:r>
            <a:r>
              <a:rPr lang="fr-FR" dirty="0" smtClean="0"/>
              <a:t> </a:t>
            </a:r>
            <a:r>
              <a:rPr lang="fr-FR" dirty="0" err="1" smtClean="0"/>
              <a:t>subscale</a:t>
            </a:r>
            <a:r>
              <a:rPr lang="fr-FR" dirty="0" smtClean="0"/>
              <a:t> of the Checklist </a:t>
            </a:r>
            <a:r>
              <a:rPr lang="fr-FR" dirty="0" err="1" smtClean="0"/>
              <a:t>Individual</a:t>
            </a:r>
            <a:r>
              <a:rPr lang="fr-FR" dirty="0" smtClean="0"/>
              <a:t> </a:t>
            </a:r>
            <a:r>
              <a:rPr lang="fr-FR" dirty="0" err="1" smtClean="0"/>
              <a:t>Strength</a:t>
            </a:r>
            <a:r>
              <a:rPr lang="fr-FR" dirty="0" smtClean="0"/>
              <a:t>, </a:t>
            </a:r>
            <a:r>
              <a:rPr lang="fr-FR" dirty="0" err="1" smtClean="0"/>
              <a:t>directly</a:t>
            </a:r>
            <a:r>
              <a:rPr lang="fr-FR" dirty="0" smtClean="0"/>
              <a:t> post-care (T1), and M6 (T2) </a:t>
            </a:r>
          </a:p>
          <a:p>
            <a:r>
              <a:rPr lang="fr-FR" dirty="0" smtClean="0"/>
              <a:t>CBT vs CAU: −8.8 [−11.9 to −5.8]); P &lt; .001</a:t>
            </a:r>
          </a:p>
          <a:p>
            <a:r>
              <a:rPr lang="fr-FR" dirty="0" smtClean="0"/>
              <a:t>at T1: −9.3 [−13.3 to −5.3] and T2: −8.4 [−13.1 to −3.7]</a:t>
            </a:r>
          </a:p>
          <a:p>
            <a:r>
              <a:rPr lang="fr-FR" dirty="0" smtClean="0"/>
              <a:t>All </a:t>
            </a:r>
            <a:r>
              <a:rPr lang="fr-FR" dirty="0" err="1" smtClean="0"/>
              <a:t>secondary</a:t>
            </a:r>
            <a:r>
              <a:rPr lang="fr-FR" dirty="0" smtClean="0"/>
              <a:t> </a:t>
            </a:r>
            <a:r>
              <a:rPr lang="fr-FR" dirty="0" err="1" smtClean="0"/>
              <a:t>outcomes</a:t>
            </a:r>
            <a:r>
              <a:rPr lang="fr-FR" dirty="0" smtClean="0"/>
              <a:t> </a:t>
            </a:r>
            <a:r>
              <a:rPr lang="fr-FR" dirty="0" err="1" smtClean="0"/>
              <a:t>favored</a:t>
            </a:r>
            <a:r>
              <a:rPr lang="fr-FR" dirty="0" smtClean="0"/>
              <a:t> CBT (</a:t>
            </a:r>
            <a:r>
              <a:rPr lang="en-US" dirty="0" smtClean="0"/>
              <a:t>severe and/or chronic fatigue, differences in physical and social functioning, somatic symptoms, and problems concentrating)</a:t>
            </a:r>
            <a:endParaRPr lang="fr-FR" dirty="0" smtClean="0"/>
          </a:p>
        </p:txBody>
      </p:sp>
      <p:pic>
        <p:nvPicPr>
          <p:cNvPr id="6" name="Image 5"/>
          <p:cNvPicPr>
            <a:picLocks noChangeAspect="1"/>
          </p:cNvPicPr>
          <p:nvPr/>
        </p:nvPicPr>
        <p:blipFill rotWithShape="1">
          <a:blip r:embed="rId2"/>
          <a:srcRect l="13542" t="26026" r="70975" b="29258"/>
          <a:stretch/>
        </p:blipFill>
        <p:spPr>
          <a:xfrm>
            <a:off x="6423949" y="2002298"/>
            <a:ext cx="5662913" cy="4599962"/>
          </a:xfrm>
          <a:prstGeom prst="rect">
            <a:avLst/>
          </a:prstGeom>
        </p:spPr>
      </p:pic>
      <p:pic>
        <p:nvPicPr>
          <p:cNvPr id="7" name="Image 6"/>
          <p:cNvPicPr>
            <a:picLocks noChangeAspect="1"/>
          </p:cNvPicPr>
          <p:nvPr/>
        </p:nvPicPr>
        <p:blipFill rotWithShape="1">
          <a:blip r:embed="rId2"/>
          <a:srcRect l="29178" t="38497" r="65026" b="49689"/>
          <a:stretch/>
        </p:blipFill>
        <p:spPr>
          <a:xfrm>
            <a:off x="9696818" y="4550715"/>
            <a:ext cx="2120097" cy="1215342"/>
          </a:xfrm>
          <a:prstGeom prst="rect">
            <a:avLst/>
          </a:prstGeom>
        </p:spPr>
      </p:pic>
      <p:sp>
        <p:nvSpPr>
          <p:cNvPr id="8" name="Rectangle 7"/>
          <p:cNvSpPr/>
          <p:nvPr/>
        </p:nvSpPr>
        <p:spPr>
          <a:xfrm>
            <a:off x="10773085" y="6568049"/>
            <a:ext cx="1418915" cy="289951"/>
          </a:xfrm>
          <a:prstGeom prst="rect">
            <a:avLst/>
          </a:prstGeom>
        </p:spPr>
        <p:txBody>
          <a:bodyPr wrap="none">
            <a:spAutoFit/>
          </a:bodyPr>
          <a:lstStyle/>
          <a:p>
            <a:pPr algn="r">
              <a:lnSpc>
                <a:spcPct val="107000"/>
              </a:lnSpc>
              <a:spcAft>
                <a:spcPts val="0"/>
              </a:spcAft>
            </a:pPr>
            <a:r>
              <a:rPr lang="fr-FR" sz="1200" dirty="0" err="1" smtClean="0">
                <a:latin typeface="Calibri" panose="020F0502020204030204" pitchFamily="34" charset="0"/>
                <a:ea typeface="GuardianSansGR-Regular"/>
                <a:cs typeface="Calibri" panose="020F0502020204030204" pitchFamily="34" charset="0"/>
              </a:rPr>
              <a:t>Kuut</a:t>
            </a:r>
            <a:r>
              <a:rPr lang="fr-FR" sz="1200" dirty="0" smtClean="0">
                <a:latin typeface="Calibri" panose="020F0502020204030204" pitchFamily="34" charset="0"/>
                <a:ea typeface="GuardianSansGR-Regular"/>
                <a:cs typeface="Calibri" panose="020F0502020204030204" pitchFamily="34" charset="0"/>
              </a:rPr>
              <a:t> </a:t>
            </a:r>
            <a:r>
              <a:rPr lang="fr-FR" sz="1200" dirty="0">
                <a:latin typeface="Calibri" panose="020F0502020204030204" pitchFamily="34" charset="0"/>
                <a:ea typeface="GuardianSansGR-Regular"/>
                <a:cs typeface="Calibri" panose="020F0502020204030204" pitchFamily="34" charset="0"/>
              </a:rPr>
              <a:t>et </a:t>
            </a:r>
            <a:r>
              <a:rPr lang="fr-FR" sz="1200" dirty="0" smtClean="0">
                <a:latin typeface="Calibri" panose="020F0502020204030204" pitchFamily="34" charset="0"/>
                <a:ea typeface="GuardianSansGR-Regular"/>
                <a:cs typeface="Calibri" panose="020F0502020204030204" pitchFamily="34" charset="0"/>
              </a:rPr>
              <a:t>al. CID</a:t>
            </a:r>
            <a:r>
              <a:rPr lang="fr-FR" sz="1200" dirty="0" smtClean="0">
                <a:latin typeface="Calibri" panose="020F0502020204030204" pitchFamily="34" charset="0"/>
                <a:ea typeface="Calibri" panose="020F0502020204030204" pitchFamily="34" charset="0"/>
                <a:cs typeface="Calibri" panose="020F0502020204030204" pitchFamily="34" charset="0"/>
              </a:rPr>
              <a:t> </a:t>
            </a:r>
            <a:r>
              <a:rPr lang="fr-FR" sz="1200" dirty="0">
                <a:latin typeface="Calibri" panose="020F0502020204030204" pitchFamily="34" charset="0"/>
                <a:ea typeface="GuardianSansGR-Regular"/>
                <a:cs typeface="Calibri" panose="020F0502020204030204" pitchFamily="34" charset="0"/>
              </a:rPr>
              <a:t>2023</a:t>
            </a:r>
            <a:endParaRPr lang="fr-FR"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99611638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Traitement antiviral à la phase précoce prévient l’occurrence de troubles persistants</a:t>
            </a:r>
            <a:endParaRPr lang="fr-FR" dirty="0"/>
          </a:p>
        </p:txBody>
      </p:sp>
      <p:sp>
        <p:nvSpPr>
          <p:cNvPr id="4" name="Rectangle 3"/>
          <p:cNvSpPr/>
          <p:nvPr/>
        </p:nvSpPr>
        <p:spPr>
          <a:xfrm>
            <a:off x="7631806" y="2021872"/>
            <a:ext cx="3927734" cy="1015663"/>
          </a:xfrm>
          <a:prstGeom prst="rect">
            <a:avLst/>
          </a:prstGeom>
        </p:spPr>
        <p:txBody>
          <a:bodyPr wrap="square">
            <a:spAutoFit/>
          </a:bodyPr>
          <a:lstStyle/>
          <a:p>
            <a:r>
              <a:rPr lang="fr-FR" sz="2000" dirty="0" smtClean="0"/>
              <a:t>At </a:t>
            </a:r>
            <a:r>
              <a:rPr lang="fr-FR" sz="2000" dirty="0"/>
              <a:t>180 </a:t>
            </a:r>
            <a:r>
              <a:rPr lang="fr-FR" sz="2000" dirty="0" err="1"/>
              <a:t>days</a:t>
            </a:r>
            <a:r>
              <a:rPr lang="fr-FR" sz="2000" dirty="0"/>
              <a:t> </a:t>
            </a:r>
          </a:p>
          <a:p>
            <a:pPr marL="342900" indent="-342900">
              <a:buFont typeface="Arial" panose="020B0604020202020204" pitchFamily="34" charset="0"/>
              <a:buChar char="•"/>
            </a:pPr>
            <a:r>
              <a:rPr lang="fr-FR" sz="2000" dirty="0" smtClean="0"/>
              <a:t>12.99% PACS / </a:t>
            </a:r>
            <a:r>
              <a:rPr lang="fr-FR" sz="2000" dirty="0" err="1" smtClean="0"/>
              <a:t>nirmatrelvir</a:t>
            </a:r>
            <a:r>
              <a:rPr lang="fr-FR" sz="2000" dirty="0" smtClean="0"/>
              <a:t> vs </a:t>
            </a:r>
          </a:p>
          <a:p>
            <a:pPr marL="342900" indent="-342900">
              <a:buFont typeface="Arial" panose="020B0604020202020204" pitchFamily="34" charset="0"/>
              <a:buChar char="•"/>
            </a:pPr>
            <a:r>
              <a:rPr lang="fr-FR" sz="2000" dirty="0" smtClean="0"/>
              <a:t>17.51% PACS / placebo</a:t>
            </a:r>
          </a:p>
        </p:txBody>
      </p:sp>
      <p:pic>
        <p:nvPicPr>
          <p:cNvPr id="5" name="Image 4"/>
          <p:cNvPicPr>
            <a:picLocks noChangeAspect="1"/>
          </p:cNvPicPr>
          <p:nvPr/>
        </p:nvPicPr>
        <p:blipFill rotWithShape="1">
          <a:blip r:embed="rId2"/>
          <a:srcRect l="8617" t="40471" r="77564" b="28632"/>
          <a:stretch/>
        </p:blipFill>
        <p:spPr>
          <a:xfrm>
            <a:off x="6863832" y="3412176"/>
            <a:ext cx="5018288" cy="3155873"/>
          </a:xfrm>
          <a:prstGeom prst="rect">
            <a:avLst/>
          </a:prstGeom>
        </p:spPr>
      </p:pic>
      <p:pic>
        <p:nvPicPr>
          <p:cNvPr id="6" name="Image 5"/>
          <p:cNvPicPr>
            <a:picLocks noChangeAspect="1"/>
          </p:cNvPicPr>
          <p:nvPr/>
        </p:nvPicPr>
        <p:blipFill rotWithShape="1">
          <a:blip r:embed="rId3"/>
          <a:srcRect l="6410" t="30885" r="74808" b="23162"/>
          <a:stretch/>
        </p:blipFill>
        <p:spPr>
          <a:xfrm>
            <a:off x="0" y="1910943"/>
            <a:ext cx="6523472" cy="4686935"/>
          </a:xfrm>
          <a:prstGeom prst="rect">
            <a:avLst/>
          </a:prstGeom>
        </p:spPr>
      </p:pic>
      <p:sp>
        <p:nvSpPr>
          <p:cNvPr id="7" name="Rectangle 6"/>
          <p:cNvSpPr/>
          <p:nvPr/>
        </p:nvSpPr>
        <p:spPr>
          <a:xfrm>
            <a:off x="9553264" y="6568049"/>
            <a:ext cx="2638736" cy="289951"/>
          </a:xfrm>
          <a:prstGeom prst="rect">
            <a:avLst/>
          </a:prstGeom>
        </p:spPr>
        <p:txBody>
          <a:bodyPr wrap="none">
            <a:spAutoFit/>
          </a:bodyPr>
          <a:lstStyle/>
          <a:p>
            <a:pPr algn="r">
              <a:lnSpc>
                <a:spcPct val="107000"/>
              </a:lnSpc>
              <a:spcAft>
                <a:spcPts val="0"/>
              </a:spcAft>
            </a:pPr>
            <a:r>
              <a:rPr lang="fr-FR" sz="1200" dirty="0" err="1" smtClean="0">
                <a:latin typeface="Calibri" panose="020F0502020204030204" pitchFamily="34" charset="0"/>
                <a:ea typeface="GuardianSansGR-Regular"/>
                <a:cs typeface="Calibri" panose="020F0502020204030204" pitchFamily="34" charset="0"/>
              </a:rPr>
              <a:t>Xie</a:t>
            </a:r>
            <a:r>
              <a:rPr lang="fr-FR" sz="1200" dirty="0" smtClean="0">
                <a:latin typeface="Calibri" panose="020F0502020204030204" pitchFamily="34" charset="0"/>
                <a:ea typeface="GuardianSansGR-Regular"/>
                <a:cs typeface="Calibri" panose="020F0502020204030204" pitchFamily="34" charset="0"/>
              </a:rPr>
              <a:t> </a:t>
            </a:r>
            <a:r>
              <a:rPr lang="fr-FR" sz="1200" dirty="0">
                <a:latin typeface="Calibri" panose="020F0502020204030204" pitchFamily="34" charset="0"/>
                <a:ea typeface="GuardianSansGR-Regular"/>
                <a:cs typeface="Calibri" panose="020F0502020204030204" pitchFamily="34" charset="0"/>
              </a:rPr>
              <a:t>et </a:t>
            </a:r>
            <a:r>
              <a:rPr lang="fr-FR" sz="1200" dirty="0" smtClean="0">
                <a:latin typeface="Calibri" panose="020F0502020204030204" pitchFamily="34" charset="0"/>
                <a:ea typeface="GuardianSansGR-Regular"/>
                <a:cs typeface="Calibri" panose="020F0502020204030204" pitchFamily="34" charset="0"/>
              </a:rPr>
              <a:t>al. JAMA </a:t>
            </a:r>
            <a:r>
              <a:rPr lang="fr-FR" sz="1200" dirty="0" err="1" smtClean="0">
                <a:latin typeface="Calibri" panose="020F0502020204030204" pitchFamily="34" charset="0"/>
                <a:ea typeface="GuardianSansGR-Regular"/>
                <a:cs typeface="Calibri" panose="020F0502020204030204" pitchFamily="34" charset="0"/>
              </a:rPr>
              <a:t>Internal</a:t>
            </a:r>
            <a:r>
              <a:rPr lang="fr-FR" sz="1200" dirty="0" smtClean="0">
                <a:latin typeface="Calibri" panose="020F0502020204030204" pitchFamily="34" charset="0"/>
                <a:ea typeface="GuardianSansGR-Regular"/>
                <a:cs typeface="Calibri" panose="020F0502020204030204" pitchFamily="34" charset="0"/>
              </a:rPr>
              <a:t> </a:t>
            </a:r>
            <a:r>
              <a:rPr lang="fr-FR" sz="1200" dirty="0" err="1" smtClean="0">
                <a:latin typeface="Calibri" panose="020F0502020204030204" pitchFamily="34" charset="0"/>
                <a:ea typeface="GuardianSansGR-Regular"/>
                <a:cs typeface="Calibri" panose="020F0502020204030204" pitchFamily="34" charset="0"/>
              </a:rPr>
              <a:t>Medicine</a:t>
            </a:r>
            <a:r>
              <a:rPr lang="fr-FR" sz="1200" dirty="0" smtClean="0">
                <a:latin typeface="Calibri" panose="020F0502020204030204" pitchFamily="34" charset="0"/>
                <a:ea typeface="GuardianSansGR-Regular"/>
                <a:cs typeface="Calibri" panose="020F0502020204030204" pitchFamily="34" charset="0"/>
              </a:rPr>
              <a:t> 2023</a:t>
            </a:r>
            <a:endParaRPr lang="fr-FR"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00886678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rotWithShape="1">
          <a:blip r:embed="rId2"/>
          <a:srcRect l="4616" t="15983" r="54550" b="3105"/>
          <a:stretch/>
        </p:blipFill>
        <p:spPr>
          <a:xfrm>
            <a:off x="396826" y="254417"/>
            <a:ext cx="11558954" cy="6441803"/>
          </a:xfrm>
          <a:prstGeom prst="rect">
            <a:avLst/>
          </a:prstGeom>
        </p:spPr>
      </p:pic>
    </p:spTree>
    <p:extLst>
      <p:ext uri="{BB962C8B-B14F-4D97-AF65-F5344CB8AC3E}">
        <p14:creationId xmlns:p14="http://schemas.microsoft.com/office/powerpoint/2010/main" val="25632942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i="1" dirty="0" smtClean="0"/>
              <a:t>Post-Acute Infection Syndromes</a:t>
            </a:r>
            <a:endParaRPr lang="fr-FR" dirty="0"/>
          </a:p>
        </p:txBody>
      </p:sp>
      <p:sp>
        <p:nvSpPr>
          <p:cNvPr id="3" name="Espace réservé du contenu 2"/>
          <p:cNvSpPr>
            <a:spLocks noGrp="1"/>
          </p:cNvSpPr>
          <p:nvPr>
            <p:ph idx="1"/>
          </p:nvPr>
        </p:nvSpPr>
        <p:spPr/>
        <p:txBody>
          <a:bodyPr>
            <a:normAutofit/>
          </a:bodyPr>
          <a:lstStyle/>
          <a:p>
            <a:r>
              <a:rPr lang="fr-FR" dirty="0"/>
              <a:t>C</a:t>
            </a:r>
            <a:r>
              <a:rPr lang="fr-FR" dirty="0" smtClean="0"/>
              <a:t>onnus </a:t>
            </a:r>
            <a:r>
              <a:rPr lang="fr-FR" dirty="0"/>
              <a:t>de longue date et observés dans la littérature </a:t>
            </a:r>
            <a:endParaRPr lang="fr-FR" dirty="0" smtClean="0"/>
          </a:p>
          <a:p>
            <a:r>
              <a:rPr lang="fr-FR" dirty="0" smtClean="0"/>
              <a:t>Observés chez les « survivants » avec </a:t>
            </a:r>
            <a:r>
              <a:rPr lang="fr-FR" dirty="0"/>
              <a:t>les virus </a:t>
            </a:r>
            <a:r>
              <a:rPr lang="fr-FR" dirty="0" smtClean="0"/>
              <a:t>Ebola, SARS-CoV-1, EBV, </a:t>
            </a:r>
            <a:r>
              <a:rPr lang="fr-FR" dirty="0" err="1" smtClean="0"/>
              <a:t>Chikungunya</a:t>
            </a:r>
            <a:r>
              <a:rPr lang="fr-FR" dirty="0" smtClean="0"/>
              <a:t> </a:t>
            </a:r>
            <a:r>
              <a:rPr lang="fr-FR" dirty="0"/>
              <a:t>ou encore </a:t>
            </a:r>
            <a:r>
              <a:rPr lang="fr-FR" dirty="0" smtClean="0"/>
              <a:t>West-Nile. </a:t>
            </a:r>
          </a:p>
          <a:p>
            <a:r>
              <a:rPr lang="fr-FR" dirty="0" smtClean="0"/>
              <a:t>Il </a:t>
            </a:r>
            <a:r>
              <a:rPr lang="fr-FR" dirty="0"/>
              <a:t>s’agit d’une entité physique variée déclenchée par un micro-organisme ayant une </a:t>
            </a:r>
            <a:r>
              <a:rPr lang="fr-FR" b="1" dirty="0"/>
              <a:t>présentation chronique, souvent fluctuante au cours du temps, et mettre plusieurs mois, voire années, pour rentrer dans l’ordre. Certains patients gardent parfois des séquelles définitives. </a:t>
            </a:r>
            <a:endParaRPr lang="fr-FR" b="1" dirty="0" smtClean="0"/>
          </a:p>
        </p:txBody>
      </p:sp>
      <p:sp>
        <p:nvSpPr>
          <p:cNvPr id="4" name="Rectangle 3"/>
          <p:cNvSpPr/>
          <p:nvPr/>
        </p:nvSpPr>
        <p:spPr>
          <a:xfrm>
            <a:off x="10018081" y="6574470"/>
            <a:ext cx="2167388" cy="276999"/>
          </a:xfrm>
          <a:prstGeom prst="rect">
            <a:avLst/>
          </a:prstGeom>
        </p:spPr>
        <p:txBody>
          <a:bodyPr wrap="none">
            <a:spAutoFit/>
          </a:bodyPr>
          <a:lstStyle/>
          <a:p>
            <a:pPr algn="r"/>
            <a:r>
              <a:rPr lang="fr-FR" sz="1200" dirty="0" err="1" smtClean="0"/>
              <a:t>Choutka</a:t>
            </a:r>
            <a:r>
              <a:rPr lang="fr-FR" sz="1200" dirty="0" smtClean="0"/>
              <a:t> et al. Nature com 2022</a:t>
            </a:r>
            <a:endParaRPr lang="fr-FR" sz="1200" dirty="0"/>
          </a:p>
        </p:txBody>
      </p:sp>
    </p:spTree>
    <p:extLst>
      <p:ext uri="{BB962C8B-B14F-4D97-AF65-F5344CB8AC3E}">
        <p14:creationId xmlns:p14="http://schemas.microsoft.com/office/powerpoint/2010/main" val="12551641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oneTexte 5"/>
          <p:cNvSpPr txBox="1"/>
          <p:nvPr/>
        </p:nvSpPr>
        <p:spPr>
          <a:xfrm>
            <a:off x="4819251" y="2518451"/>
            <a:ext cx="1884314" cy="369332"/>
          </a:xfrm>
          <a:prstGeom prst="rect">
            <a:avLst/>
          </a:prstGeom>
          <a:noFill/>
          <a:ln>
            <a:solidFill>
              <a:srgbClr val="00B050"/>
            </a:solidFill>
          </a:ln>
        </p:spPr>
        <p:txBody>
          <a:bodyPr wrap="square" rtlCol="0">
            <a:spAutoFit/>
          </a:bodyPr>
          <a:lstStyle/>
          <a:p>
            <a:pPr algn="ctr"/>
            <a:r>
              <a:rPr lang="fr-FR" dirty="0" smtClean="0"/>
              <a:t>MG +/- spécialiste</a:t>
            </a:r>
            <a:endParaRPr lang="fr-FR" dirty="0"/>
          </a:p>
        </p:txBody>
      </p:sp>
      <p:sp>
        <p:nvSpPr>
          <p:cNvPr id="7" name="ZoneTexte 6"/>
          <p:cNvSpPr txBox="1"/>
          <p:nvPr/>
        </p:nvSpPr>
        <p:spPr>
          <a:xfrm>
            <a:off x="1398643" y="4534533"/>
            <a:ext cx="3143466" cy="646331"/>
          </a:xfrm>
          <a:prstGeom prst="rect">
            <a:avLst/>
          </a:prstGeom>
          <a:noFill/>
          <a:ln>
            <a:solidFill>
              <a:srgbClr val="00B050"/>
            </a:solidFill>
          </a:ln>
        </p:spPr>
        <p:txBody>
          <a:bodyPr wrap="square" rtlCol="0">
            <a:spAutoFit/>
          </a:bodyPr>
          <a:lstStyle/>
          <a:p>
            <a:pPr algn="ctr"/>
            <a:r>
              <a:rPr lang="fr-FR" dirty="0" smtClean="0"/>
              <a:t>Exploration fonctionnelle </a:t>
            </a:r>
          </a:p>
          <a:p>
            <a:pPr algn="ctr"/>
            <a:r>
              <a:rPr lang="fr-FR" dirty="0" smtClean="0"/>
              <a:t>et MPR</a:t>
            </a:r>
            <a:endParaRPr lang="fr-FR" dirty="0"/>
          </a:p>
        </p:txBody>
      </p:sp>
      <p:sp>
        <p:nvSpPr>
          <p:cNvPr id="8" name="ZoneTexte 7"/>
          <p:cNvSpPr txBox="1"/>
          <p:nvPr/>
        </p:nvSpPr>
        <p:spPr>
          <a:xfrm>
            <a:off x="6919291" y="4423938"/>
            <a:ext cx="1866088" cy="810057"/>
          </a:xfrm>
          <a:prstGeom prst="rect">
            <a:avLst/>
          </a:prstGeom>
          <a:noFill/>
          <a:ln>
            <a:solidFill>
              <a:srgbClr val="00B050"/>
            </a:solidFill>
          </a:ln>
        </p:spPr>
        <p:txBody>
          <a:bodyPr wrap="square" rtlCol="0">
            <a:spAutoFit/>
          </a:bodyPr>
          <a:lstStyle/>
          <a:p>
            <a:pPr algn="ctr"/>
            <a:r>
              <a:rPr lang="fr-FR" dirty="0" smtClean="0"/>
              <a:t>Soutien psychologique</a:t>
            </a:r>
            <a:endParaRPr lang="fr-FR" dirty="0"/>
          </a:p>
        </p:txBody>
      </p:sp>
      <p:sp>
        <p:nvSpPr>
          <p:cNvPr id="9" name="Triangle isocèle 8"/>
          <p:cNvSpPr/>
          <p:nvPr/>
        </p:nvSpPr>
        <p:spPr>
          <a:xfrm>
            <a:off x="4614124" y="2953140"/>
            <a:ext cx="2305167" cy="1896297"/>
          </a:xfrm>
          <a:prstGeom prst="triangl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Flèche droite 10"/>
          <p:cNvSpPr/>
          <p:nvPr/>
        </p:nvSpPr>
        <p:spPr>
          <a:xfrm>
            <a:off x="1564640" y="5572667"/>
            <a:ext cx="9232224" cy="280412"/>
          </a:xfrm>
          <a:prstGeom prst="rightArrow">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ZoneTexte 11"/>
          <p:cNvSpPr txBox="1"/>
          <p:nvPr/>
        </p:nvSpPr>
        <p:spPr>
          <a:xfrm>
            <a:off x="9010055" y="5853079"/>
            <a:ext cx="1614131" cy="462890"/>
          </a:xfrm>
          <a:prstGeom prst="rect">
            <a:avLst/>
          </a:prstGeom>
          <a:noFill/>
          <a:ln>
            <a:solidFill>
              <a:srgbClr val="00B050"/>
            </a:solidFill>
          </a:ln>
        </p:spPr>
        <p:txBody>
          <a:bodyPr wrap="square" rtlCol="0">
            <a:spAutoFit/>
          </a:bodyPr>
          <a:lstStyle/>
          <a:p>
            <a:pPr algn="ctr"/>
            <a:r>
              <a:rPr lang="fr-FR" dirty="0" smtClean="0"/>
              <a:t>PEC sociale</a:t>
            </a:r>
            <a:endParaRPr lang="fr-FR" dirty="0"/>
          </a:p>
        </p:txBody>
      </p:sp>
      <p:sp>
        <p:nvSpPr>
          <p:cNvPr id="13" name="ZoneTexte 12"/>
          <p:cNvSpPr txBox="1"/>
          <p:nvPr/>
        </p:nvSpPr>
        <p:spPr>
          <a:xfrm>
            <a:off x="1564640" y="5843974"/>
            <a:ext cx="2542682" cy="810057"/>
          </a:xfrm>
          <a:prstGeom prst="rect">
            <a:avLst/>
          </a:prstGeom>
          <a:noFill/>
          <a:ln>
            <a:solidFill>
              <a:srgbClr val="00B050"/>
            </a:solidFill>
          </a:ln>
        </p:spPr>
        <p:txBody>
          <a:bodyPr wrap="square" rtlCol="0">
            <a:spAutoFit/>
          </a:bodyPr>
          <a:lstStyle/>
          <a:p>
            <a:pPr algn="ctr"/>
            <a:r>
              <a:rPr lang="fr-FR" dirty="0" smtClean="0"/>
              <a:t>Médecine du travail</a:t>
            </a:r>
          </a:p>
          <a:p>
            <a:pPr algn="ctr"/>
            <a:r>
              <a:rPr lang="fr-FR" dirty="0" smtClean="0"/>
              <a:t>Médecine scolaire</a:t>
            </a:r>
            <a:endParaRPr lang="fr-FR" dirty="0"/>
          </a:p>
        </p:txBody>
      </p:sp>
      <p:sp>
        <p:nvSpPr>
          <p:cNvPr id="14" name="Ellipse 13"/>
          <p:cNvSpPr/>
          <p:nvPr/>
        </p:nvSpPr>
        <p:spPr>
          <a:xfrm>
            <a:off x="4955166" y="701314"/>
            <a:ext cx="1579930" cy="65480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ZoneTexte 14"/>
          <p:cNvSpPr txBox="1"/>
          <p:nvPr/>
        </p:nvSpPr>
        <p:spPr>
          <a:xfrm>
            <a:off x="4975690" y="870906"/>
            <a:ext cx="1536779" cy="462890"/>
          </a:xfrm>
          <a:prstGeom prst="rect">
            <a:avLst/>
          </a:prstGeom>
          <a:noFill/>
        </p:spPr>
        <p:txBody>
          <a:bodyPr wrap="square" rtlCol="0">
            <a:spAutoFit/>
          </a:bodyPr>
          <a:lstStyle/>
          <a:p>
            <a:pPr algn="ctr"/>
            <a:r>
              <a:rPr lang="fr-FR" dirty="0" smtClean="0"/>
              <a:t>Malade</a:t>
            </a:r>
            <a:endParaRPr lang="fr-FR" dirty="0"/>
          </a:p>
        </p:txBody>
      </p:sp>
      <p:sp>
        <p:nvSpPr>
          <p:cNvPr id="16" name="Double flèche horizontale 15"/>
          <p:cNvSpPr/>
          <p:nvPr/>
        </p:nvSpPr>
        <p:spPr>
          <a:xfrm rot="5400000">
            <a:off x="5372182" y="1887043"/>
            <a:ext cx="789051" cy="343050"/>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1" name="Rectangle 20"/>
          <p:cNvSpPr/>
          <p:nvPr/>
        </p:nvSpPr>
        <p:spPr>
          <a:xfrm>
            <a:off x="4776542" y="4849437"/>
            <a:ext cx="143389" cy="786862"/>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2" name="Rectangle 21"/>
          <p:cNvSpPr/>
          <p:nvPr/>
        </p:nvSpPr>
        <p:spPr>
          <a:xfrm>
            <a:off x="6631871" y="4857699"/>
            <a:ext cx="143389" cy="786862"/>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8" name="Image 17"/>
          <p:cNvPicPr>
            <a:picLocks noChangeAspect="1"/>
          </p:cNvPicPr>
          <p:nvPr/>
        </p:nvPicPr>
        <p:blipFill rotWithShape="1">
          <a:blip r:embed="rId2"/>
          <a:srcRect l="22949" t="20086" r="27563" b="14046"/>
          <a:stretch/>
        </p:blipFill>
        <p:spPr>
          <a:xfrm>
            <a:off x="215437" y="162400"/>
            <a:ext cx="4398687" cy="3293318"/>
          </a:xfrm>
          <a:prstGeom prst="rect">
            <a:avLst/>
          </a:prstGeom>
        </p:spPr>
      </p:pic>
      <p:pic>
        <p:nvPicPr>
          <p:cNvPr id="20" name="Image 19"/>
          <p:cNvPicPr>
            <a:picLocks noChangeAspect="1"/>
          </p:cNvPicPr>
          <p:nvPr/>
        </p:nvPicPr>
        <p:blipFill rotWithShape="1">
          <a:blip r:embed="rId3"/>
          <a:srcRect l="20641" t="14843" r="22179" b="6752"/>
          <a:stretch/>
        </p:blipFill>
        <p:spPr>
          <a:xfrm>
            <a:off x="8206740" y="135005"/>
            <a:ext cx="3758051" cy="2898587"/>
          </a:xfrm>
          <a:prstGeom prst="rect">
            <a:avLst/>
          </a:prstGeom>
        </p:spPr>
      </p:pic>
      <p:pic>
        <p:nvPicPr>
          <p:cNvPr id="23" name="Image 22"/>
          <p:cNvPicPr>
            <a:picLocks noChangeAspect="1"/>
          </p:cNvPicPr>
          <p:nvPr/>
        </p:nvPicPr>
        <p:blipFill>
          <a:blip r:embed="rId4"/>
          <a:stretch>
            <a:fillRect/>
          </a:stretch>
        </p:blipFill>
        <p:spPr>
          <a:xfrm>
            <a:off x="156320" y="3093768"/>
            <a:ext cx="1730375" cy="651775"/>
          </a:xfrm>
          <a:prstGeom prst="rect">
            <a:avLst/>
          </a:prstGeom>
        </p:spPr>
      </p:pic>
      <p:pic>
        <p:nvPicPr>
          <p:cNvPr id="24" name="Image 23"/>
          <p:cNvPicPr>
            <a:picLocks noChangeAspect="1"/>
          </p:cNvPicPr>
          <p:nvPr/>
        </p:nvPicPr>
        <p:blipFill rotWithShape="1">
          <a:blip r:embed="rId5"/>
          <a:srcRect l="10667" r="14804"/>
          <a:stretch/>
        </p:blipFill>
        <p:spPr>
          <a:xfrm>
            <a:off x="10815914" y="2990665"/>
            <a:ext cx="1318260" cy="981356"/>
          </a:xfrm>
          <a:prstGeom prst="rect">
            <a:avLst/>
          </a:prstGeom>
        </p:spPr>
      </p:pic>
      <p:sp>
        <p:nvSpPr>
          <p:cNvPr id="2" name="ZoneTexte 1"/>
          <p:cNvSpPr txBox="1"/>
          <p:nvPr/>
        </p:nvSpPr>
        <p:spPr>
          <a:xfrm>
            <a:off x="10815914" y="6315969"/>
            <a:ext cx="1238926" cy="400110"/>
          </a:xfrm>
          <a:prstGeom prst="rect">
            <a:avLst/>
          </a:prstGeom>
          <a:noFill/>
        </p:spPr>
        <p:txBody>
          <a:bodyPr wrap="square" rtlCol="0">
            <a:spAutoFit/>
          </a:bodyPr>
          <a:lstStyle/>
          <a:p>
            <a:r>
              <a:rPr lang="fr-FR" sz="2000" b="1" dirty="0" smtClean="0"/>
              <a:t>COVARS</a:t>
            </a:r>
            <a:endParaRPr lang="fr-FR" sz="2000" b="1" dirty="0"/>
          </a:p>
        </p:txBody>
      </p:sp>
    </p:spTree>
    <p:extLst>
      <p:ext uri="{BB962C8B-B14F-4D97-AF65-F5344CB8AC3E}">
        <p14:creationId xmlns:p14="http://schemas.microsoft.com/office/powerpoint/2010/main" val="32457522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2"/>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1" grpId="0" animBg="1"/>
      <p:bldP spid="12" grpId="0" animBg="1"/>
      <p:bldP spid="13" grpId="0" animBg="1"/>
      <p:bldP spid="14" grpId="0" animBg="1"/>
      <p:bldP spid="15" grpId="0"/>
      <p:bldP spid="16" grpId="0" animBg="1"/>
      <p:bldP spid="21" grpId="0" animBg="1"/>
      <p:bldP spid="22" grpId="0" animBg="1"/>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Positionnement de la SPILF ?</a:t>
            </a:r>
            <a:endParaRPr lang="fr-FR" dirty="0"/>
          </a:p>
        </p:txBody>
      </p:sp>
      <p:sp>
        <p:nvSpPr>
          <p:cNvPr id="3" name="Espace réservé du contenu 2"/>
          <p:cNvSpPr>
            <a:spLocks noGrp="1"/>
          </p:cNvSpPr>
          <p:nvPr>
            <p:ph sz="half" idx="1"/>
          </p:nvPr>
        </p:nvSpPr>
        <p:spPr/>
        <p:txBody>
          <a:bodyPr>
            <a:normAutofit lnSpcReduction="10000"/>
          </a:bodyPr>
          <a:lstStyle/>
          <a:p>
            <a:r>
              <a:rPr lang="fr-FR" dirty="0" smtClean="0"/>
              <a:t>Sollicitation multidisciplinaire</a:t>
            </a:r>
            <a:endParaRPr lang="fr-FR" dirty="0" smtClean="0"/>
          </a:p>
          <a:p>
            <a:pPr lvl="1"/>
            <a:r>
              <a:rPr lang="fr-FR" dirty="0" smtClean="0"/>
              <a:t>Microbiologie</a:t>
            </a:r>
            <a:endParaRPr lang="fr-FR" dirty="0" smtClean="0"/>
          </a:p>
          <a:p>
            <a:pPr lvl="1"/>
            <a:r>
              <a:rPr lang="fr-FR" dirty="0" smtClean="0"/>
              <a:t>Immunologie</a:t>
            </a:r>
          </a:p>
          <a:p>
            <a:pPr lvl="1"/>
            <a:r>
              <a:rPr lang="fr-FR" dirty="0"/>
              <a:t>Médecine interne</a:t>
            </a:r>
          </a:p>
          <a:p>
            <a:pPr lvl="1"/>
            <a:r>
              <a:rPr lang="fr-FR" dirty="0" smtClean="0"/>
              <a:t>Maladies </a:t>
            </a:r>
            <a:r>
              <a:rPr lang="fr-FR" dirty="0"/>
              <a:t>infectieuses</a:t>
            </a:r>
          </a:p>
          <a:p>
            <a:pPr lvl="1"/>
            <a:r>
              <a:rPr lang="fr-FR" dirty="0" smtClean="0"/>
              <a:t>Spécialités </a:t>
            </a:r>
            <a:r>
              <a:rPr lang="fr-FR" dirty="0" smtClean="0"/>
              <a:t>d’organes</a:t>
            </a:r>
          </a:p>
          <a:p>
            <a:pPr lvl="1"/>
            <a:r>
              <a:rPr lang="fr-FR" dirty="0"/>
              <a:t>Médecine </a:t>
            </a:r>
            <a:r>
              <a:rPr lang="fr-FR" dirty="0" smtClean="0"/>
              <a:t>générale</a:t>
            </a:r>
          </a:p>
          <a:p>
            <a:pPr lvl="1"/>
            <a:r>
              <a:rPr lang="fr-FR" dirty="0" smtClean="0"/>
              <a:t>Psychiatrie, psychologie</a:t>
            </a:r>
            <a:endParaRPr lang="fr-FR" dirty="0"/>
          </a:p>
          <a:p>
            <a:pPr lvl="1"/>
            <a:r>
              <a:rPr lang="fr-FR" dirty="0" smtClean="0"/>
              <a:t>Physiologie – explorations fonctionnelles</a:t>
            </a:r>
          </a:p>
          <a:p>
            <a:pPr lvl="1"/>
            <a:r>
              <a:rPr lang="fr-FR" dirty="0" smtClean="0"/>
              <a:t>Médecine Physique et Réadaptation</a:t>
            </a:r>
          </a:p>
          <a:p>
            <a:pPr lvl="1"/>
            <a:endParaRPr lang="fr-FR" dirty="0" smtClean="0"/>
          </a:p>
          <a:p>
            <a:endParaRPr lang="fr-FR" dirty="0" smtClean="0"/>
          </a:p>
        </p:txBody>
      </p:sp>
      <p:sp>
        <p:nvSpPr>
          <p:cNvPr id="4" name="Espace réservé du contenu 3"/>
          <p:cNvSpPr>
            <a:spLocks noGrp="1"/>
          </p:cNvSpPr>
          <p:nvPr>
            <p:ph sz="half" idx="2"/>
          </p:nvPr>
        </p:nvSpPr>
        <p:spPr>
          <a:xfrm>
            <a:off x="6172200" y="1825624"/>
            <a:ext cx="5181600" cy="4610617"/>
          </a:xfrm>
        </p:spPr>
        <p:txBody>
          <a:bodyPr>
            <a:normAutofit lnSpcReduction="10000"/>
          </a:bodyPr>
          <a:lstStyle/>
          <a:p>
            <a:r>
              <a:rPr lang="fr-FR" dirty="0" smtClean="0"/>
              <a:t>Parcours du « SPI » / « SFC »</a:t>
            </a:r>
          </a:p>
          <a:p>
            <a:pPr marL="0" indent="0">
              <a:buNone/>
            </a:pPr>
            <a:endParaRPr lang="fr-FR" dirty="0" smtClean="0"/>
          </a:p>
          <a:p>
            <a:pPr marL="914400" lvl="1" indent="-457200">
              <a:buFont typeface="+mj-lt"/>
              <a:buAutoNum type="arabicPeriod"/>
            </a:pPr>
            <a:r>
              <a:rPr lang="fr-FR" dirty="0" smtClean="0"/>
              <a:t>MG </a:t>
            </a:r>
            <a:endParaRPr lang="fr-FR" dirty="0" smtClean="0"/>
          </a:p>
          <a:p>
            <a:pPr marL="914400" lvl="1" indent="-457200">
              <a:buFont typeface="+mj-lt"/>
              <a:buAutoNum type="arabicPeriod"/>
            </a:pPr>
            <a:r>
              <a:rPr lang="fr-FR" dirty="0" smtClean="0"/>
              <a:t>Spé organes ou immunologique</a:t>
            </a:r>
          </a:p>
          <a:p>
            <a:pPr marL="914400" lvl="1" indent="-457200">
              <a:buFont typeface="+mj-lt"/>
              <a:buAutoNum type="arabicPeriod"/>
            </a:pPr>
            <a:r>
              <a:rPr lang="fr-FR" dirty="0" smtClean="0"/>
              <a:t>Psychiatrie</a:t>
            </a:r>
            <a:endParaRPr lang="fr-FR" dirty="0" smtClean="0"/>
          </a:p>
          <a:p>
            <a:pPr marL="457200" lvl="1" indent="0">
              <a:buNone/>
            </a:pPr>
            <a:endParaRPr lang="fr-FR" dirty="0" smtClean="0"/>
          </a:p>
          <a:p>
            <a:pPr marL="457200" lvl="1" indent="0">
              <a:buNone/>
            </a:pPr>
            <a:r>
              <a:rPr lang="fr-FR" dirty="0" smtClean="0"/>
              <a:t>OU</a:t>
            </a:r>
          </a:p>
          <a:p>
            <a:pPr marL="457200" lvl="1" indent="0">
              <a:buNone/>
            </a:pPr>
            <a:endParaRPr lang="fr-FR" dirty="0"/>
          </a:p>
          <a:p>
            <a:pPr marL="914400" lvl="1" indent="-457200">
              <a:buFont typeface="+mj-lt"/>
              <a:buAutoNum type="arabicPeriod"/>
            </a:pPr>
            <a:r>
              <a:rPr lang="fr-FR" b="1" dirty="0" smtClean="0"/>
              <a:t>MG </a:t>
            </a:r>
            <a:endParaRPr lang="fr-FR" b="1" dirty="0" smtClean="0"/>
          </a:p>
          <a:p>
            <a:pPr marL="914400" lvl="1" indent="-457200">
              <a:buFont typeface="+mj-lt"/>
              <a:buAutoNum type="arabicPeriod"/>
            </a:pPr>
            <a:r>
              <a:rPr lang="fr-FR" b="1" dirty="0"/>
              <a:t>Spé organes ou </a:t>
            </a:r>
            <a:r>
              <a:rPr lang="fr-FR" b="1" dirty="0" smtClean="0"/>
              <a:t>immunologique ou infectiologie ou psychiatrie</a:t>
            </a:r>
            <a:endParaRPr lang="fr-FR" b="1" dirty="0"/>
          </a:p>
          <a:p>
            <a:pPr marL="914400" lvl="1" indent="-457200">
              <a:buFont typeface="+mj-lt"/>
              <a:buAutoNum type="arabicPeriod"/>
            </a:pPr>
            <a:r>
              <a:rPr lang="fr-FR" b="1" dirty="0" smtClean="0"/>
              <a:t>EF </a:t>
            </a:r>
            <a:r>
              <a:rPr lang="fr-FR" b="1" dirty="0" smtClean="0"/>
              <a:t>- MPR</a:t>
            </a:r>
          </a:p>
        </p:txBody>
      </p:sp>
    </p:spTree>
    <p:extLst>
      <p:ext uri="{BB962C8B-B14F-4D97-AF65-F5344CB8AC3E}">
        <p14:creationId xmlns:p14="http://schemas.microsoft.com/office/powerpoint/2010/main" val="200468999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Titre 1"/>
          <p:cNvSpPr txBox="1">
            <a:spLocks noGrp="1"/>
          </p:cNvSpPr>
          <p:nvPr>
            <p:ph type="title"/>
          </p:nvPr>
        </p:nvSpPr>
        <p:spPr>
          <a:xfrm>
            <a:off x="3716338" y="1147763"/>
            <a:ext cx="3787775" cy="1325562"/>
          </a:xfrm>
        </p:spPr>
        <p:txBody>
          <a:bodyPr/>
          <a:lstStyle/>
          <a:p>
            <a:r>
              <a:rPr altLang="fr-FR" sz="2000" b="1" smtClean="0">
                <a:latin typeface="Calibri" panose="020F0502020204030204" pitchFamily="34" charset="0"/>
                <a:ea typeface="Microsoft YaHei" panose="020B0503020204020204" pitchFamily="34" charset="-122"/>
                <a:cs typeface="Arial" panose="020B0604020202020204" pitchFamily="34" charset="0"/>
              </a:rPr>
              <a:t>67 départements où la présence du moustique tigre est connue, et le pourcentage de communes colonisées</a:t>
            </a:r>
            <a:endParaRPr altLang="fr-FR" sz="2000" smtClean="0">
              <a:latin typeface="Calibri" panose="020F0502020204030204" pitchFamily="34" charset="0"/>
              <a:ea typeface="Microsoft YaHei" panose="020B0503020204020204" pitchFamily="34" charset="-122"/>
              <a:cs typeface="Arial" panose="020B0604020202020204" pitchFamily="34" charset="0"/>
            </a:endParaRPr>
          </a:p>
        </p:txBody>
      </p:sp>
      <p:pic>
        <p:nvPicPr>
          <p:cNvPr id="75779" name="Imag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510088" y="2757488"/>
            <a:ext cx="2632075" cy="227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5780" name="Imag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923213" y="2757488"/>
            <a:ext cx="2957512" cy="2495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5781" name="Titre 1"/>
          <p:cNvSpPr txBox="1">
            <a:spLocks/>
          </p:cNvSpPr>
          <p:nvPr/>
        </p:nvSpPr>
        <p:spPr bwMode="auto">
          <a:xfrm>
            <a:off x="8053388" y="1263650"/>
            <a:ext cx="3905250" cy="1095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Aft>
                <a:spcPts val="1413"/>
              </a:spcAft>
              <a:defRPr sz="2800">
                <a:solidFill>
                  <a:srgbClr val="000000"/>
                </a:solidFill>
                <a:latin typeface="Calibri" panose="020F0502020204030204" pitchFamily="34" charset="0"/>
                <a:ea typeface="Microsoft YaHei" panose="020B0503020204020204" pitchFamily="34" charset="-122"/>
                <a:cs typeface="Arial" panose="020B0604020202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Microsoft YaHei"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Microsoft YaHei"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Microsoft YaHei"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Microsoft YaHei"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Microsoft YaHei"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Microsoft YaHei"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Microsoft YaHei"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Microsoft YaHei" panose="020B0503020204020204" pitchFamily="34" charset="-122"/>
              </a:defRPr>
            </a:lvl9pPr>
          </a:lstStyle>
          <a:p>
            <a:pPr eaLnBrk="1" hangingPunct="1">
              <a:spcAft>
                <a:spcPct val="0"/>
              </a:spcAft>
            </a:pPr>
            <a:r>
              <a:rPr lang="fr-FR" altLang="fr-FR" sz="2000" b="1">
                <a:solidFill>
                  <a:schemeClr val="tx1"/>
                </a:solidFill>
                <a:latin typeface="Calibri Light" panose="020F0302020204030204" pitchFamily="34" charset="0"/>
              </a:rPr>
              <a:t>Pourcentage de la population habitant des communes colonisées par </a:t>
            </a:r>
            <a:r>
              <a:rPr lang="fr-FR" altLang="fr-FR" sz="2000" b="1" i="1">
                <a:solidFill>
                  <a:schemeClr val="tx1"/>
                </a:solidFill>
                <a:latin typeface="Calibri Light" panose="020F0302020204030204" pitchFamily="34" charset="0"/>
              </a:rPr>
              <a:t>Aedes albopictus </a:t>
            </a:r>
            <a:r>
              <a:rPr lang="fr-FR" altLang="fr-FR" sz="2000" b="1">
                <a:solidFill>
                  <a:schemeClr val="tx1"/>
                </a:solidFill>
                <a:latin typeface="Calibri Light" panose="020F0302020204030204" pitchFamily="34" charset="0"/>
              </a:rPr>
              <a:t>par départements en France métropolitaine au 1er janvier 2022</a:t>
            </a:r>
            <a:endParaRPr lang="fr-FR" altLang="fr-FR" sz="2000">
              <a:solidFill>
                <a:schemeClr val="tx1"/>
              </a:solidFill>
              <a:latin typeface="Calibri Light" panose="020F0302020204030204" pitchFamily="34" charset="0"/>
            </a:endParaRPr>
          </a:p>
        </p:txBody>
      </p:sp>
      <p:pic>
        <p:nvPicPr>
          <p:cNvPr id="75782" name="Image 7"/>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64075" y="5181600"/>
            <a:ext cx="2528888"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5783" name="Image 8"/>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95263" y="2513013"/>
            <a:ext cx="3395662" cy="266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5784" name="Rectangle 9"/>
          <p:cNvSpPr>
            <a:spLocks noChangeArrowheads="1"/>
          </p:cNvSpPr>
          <p:nvPr/>
        </p:nvSpPr>
        <p:spPr bwMode="auto">
          <a:xfrm>
            <a:off x="233363" y="1328738"/>
            <a:ext cx="305117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Aft>
                <a:spcPts val="1413"/>
              </a:spcAft>
              <a:defRPr sz="2800">
                <a:solidFill>
                  <a:srgbClr val="000000"/>
                </a:solidFill>
                <a:latin typeface="Calibri" panose="020F0502020204030204" pitchFamily="34" charset="0"/>
                <a:ea typeface="Microsoft YaHei" panose="020B0503020204020204" pitchFamily="34" charset="-122"/>
                <a:cs typeface="Arial" panose="020B0604020202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Microsoft YaHei"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Microsoft YaHei"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Microsoft YaHei"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Microsoft YaHei"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Microsoft YaHei"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Microsoft YaHei"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Microsoft YaHei"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Microsoft YaHei" panose="020B0503020204020204" pitchFamily="34" charset="-122"/>
              </a:defRPr>
            </a:lvl9pPr>
          </a:lstStyle>
          <a:p>
            <a:pPr>
              <a:lnSpc>
                <a:spcPct val="100000"/>
              </a:lnSpc>
              <a:spcAft>
                <a:spcPct val="0"/>
              </a:spcAft>
            </a:pPr>
            <a:r>
              <a:rPr lang="fr-FR" altLang="fr-FR" sz="1800">
                <a:solidFill>
                  <a:schemeClr val="tx1"/>
                </a:solidFill>
              </a:rPr>
              <a:t>Présence du moustique Aedes albopictus en France métropolitaine (situation au 1er janvier 2017)</a:t>
            </a:r>
          </a:p>
        </p:txBody>
      </p:sp>
    </p:spTree>
    <p:extLst>
      <p:ext uri="{BB962C8B-B14F-4D97-AF65-F5344CB8AC3E}">
        <p14:creationId xmlns:p14="http://schemas.microsoft.com/office/powerpoint/2010/main" val="4184661630"/>
      </p:ext>
    </p:extLst>
  </p:cSld>
  <p:clrMapOvr>
    <a:masterClrMapping/>
  </p:clrMapOvr>
  <p:transition spd="slow"/>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Benchmark FR vs CE</a:t>
            </a:r>
            <a:endParaRPr lang="fr-FR" dirty="0"/>
          </a:p>
        </p:txBody>
      </p:sp>
      <p:grpSp>
        <p:nvGrpSpPr>
          <p:cNvPr id="3" name="Groupe 2"/>
          <p:cNvGrpSpPr/>
          <p:nvPr/>
        </p:nvGrpSpPr>
        <p:grpSpPr>
          <a:xfrm>
            <a:off x="245891" y="2582226"/>
            <a:ext cx="11822074" cy="3801470"/>
            <a:chOff x="70631" y="2521266"/>
            <a:chExt cx="11822074" cy="3801470"/>
          </a:xfrm>
        </p:grpSpPr>
        <p:pic>
          <p:nvPicPr>
            <p:cNvPr id="4" name="Image 3"/>
            <p:cNvPicPr>
              <a:picLocks noChangeAspect="1"/>
            </p:cNvPicPr>
            <p:nvPr/>
          </p:nvPicPr>
          <p:blipFill rotWithShape="1">
            <a:blip r:embed="rId2"/>
            <a:srcRect l="8910" t="27834" r="59551" b="17236"/>
            <a:stretch/>
          </p:blipFill>
          <p:spPr>
            <a:xfrm>
              <a:off x="70631" y="2521267"/>
              <a:ext cx="7760677" cy="3801469"/>
            </a:xfrm>
            <a:prstGeom prst="rect">
              <a:avLst/>
            </a:prstGeom>
          </p:spPr>
        </p:pic>
        <p:pic>
          <p:nvPicPr>
            <p:cNvPr id="5" name="Image 4"/>
            <p:cNvPicPr>
              <a:picLocks noChangeAspect="1"/>
            </p:cNvPicPr>
            <p:nvPr/>
          </p:nvPicPr>
          <p:blipFill rotWithShape="1">
            <a:blip r:embed="rId3"/>
            <a:srcRect l="4551" t="16211" r="55192" b="14729"/>
            <a:stretch/>
          </p:blipFill>
          <p:spPr>
            <a:xfrm>
              <a:off x="4013752" y="2521266"/>
              <a:ext cx="7878953" cy="3801469"/>
            </a:xfrm>
            <a:prstGeom prst="rect">
              <a:avLst/>
            </a:prstGeom>
          </p:spPr>
        </p:pic>
      </p:grpSp>
      <p:sp>
        <p:nvSpPr>
          <p:cNvPr id="8" name="Rectangle 7"/>
          <p:cNvSpPr/>
          <p:nvPr/>
        </p:nvSpPr>
        <p:spPr>
          <a:xfrm>
            <a:off x="9979599" y="6568049"/>
            <a:ext cx="2212401" cy="289951"/>
          </a:xfrm>
          <a:prstGeom prst="rect">
            <a:avLst/>
          </a:prstGeom>
        </p:spPr>
        <p:txBody>
          <a:bodyPr wrap="none">
            <a:spAutoFit/>
          </a:bodyPr>
          <a:lstStyle/>
          <a:p>
            <a:pPr algn="r">
              <a:lnSpc>
                <a:spcPct val="107000"/>
              </a:lnSpc>
              <a:spcAft>
                <a:spcPts val="0"/>
              </a:spcAft>
            </a:pPr>
            <a:r>
              <a:rPr lang="fr-FR" sz="1200" dirty="0" smtClean="0">
                <a:latin typeface="Calibri" panose="020F0502020204030204" pitchFamily="34" charset="0"/>
                <a:ea typeface="GuardianSansGR-Regular"/>
                <a:cs typeface="Calibri" panose="020F0502020204030204" pitchFamily="34" charset="0"/>
              </a:rPr>
              <a:t>Valenzuela </a:t>
            </a:r>
            <a:r>
              <a:rPr lang="fr-FR" sz="1200" dirty="0">
                <a:latin typeface="Calibri" panose="020F0502020204030204" pitchFamily="34" charset="0"/>
                <a:ea typeface="GuardianSansGR-Regular"/>
                <a:cs typeface="Calibri" panose="020F0502020204030204" pitchFamily="34" charset="0"/>
              </a:rPr>
              <a:t>et </a:t>
            </a:r>
            <a:r>
              <a:rPr lang="fr-FR" sz="1200" dirty="0" smtClean="0">
                <a:latin typeface="Calibri" panose="020F0502020204030204" pitchFamily="34" charset="0"/>
                <a:ea typeface="GuardianSansGR-Regular"/>
                <a:cs typeface="Calibri" panose="020F0502020204030204" pitchFamily="34" charset="0"/>
              </a:rPr>
              <a:t>al. </a:t>
            </a:r>
            <a:r>
              <a:rPr lang="fr-FR" sz="1200" dirty="0" err="1" smtClean="0">
                <a:latin typeface="Calibri" panose="020F0502020204030204" pitchFamily="34" charset="0"/>
                <a:ea typeface="GuardianSansGR-Regular"/>
                <a:cs typeface="Calibri" panose="020F0502020204030204" pitchFamily="34" charset="0"/>
              </a:rPr>
              <a:t>Eur</a:t>
            </a:r>
            <a:r>
              <a:rPr lang="fr-FR" sz="1200" dirty="0" smtClean="0">
                <a:latin typeface="Calibri" panose="020F0502020204030204" pitchFamily="34" charset="0"/>
                <a:ea typeface="GuardianSansGR-Regular"/>
                <a:cs typeface="Calibri" panose="020F0502020204030204" pitchFamily="34" charset="0"/>
              </a:rPr>
              <a:t> </a:t>
            </a:r>
            <a:r>
              <a:rPr lang="fr-FR" sz="1200" dirty="0" err="1" smtClean="0">
                <a:latin typeface="Calibri" panose="020F0502020204030204" pitchFamily="34" charset="0"/>
                <a:ea typeface="GuardianSansGR-Regular"/>
                <a:cs typeface="Calibri" panose="020F0502020204030204" pitchFamily="34" charset="0"/>
              </a:rPr>
              <a:t>Resp</a:t>
            </a:r>
            <a:r>
              <a:rPr lang="fr-FR" sz="1200" dirty="0" smtClean="0">
                <a:latin typeface="Calibri" panose="020F0502020204030204" pitchFamily="34" charset="0"/>
                <a:ea typeface="GuardianSansGR-Regular"/>
                <a:cs typeface="Calibri" panose="020F0502020204030204" pitchFamily="34" charset="0"/>
              </a:rPr>
              <a:t> J 2023</a:t>
            </a:r>
            <a:endParaRPr lang="fr-FR" sz="16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7" name="Image 6"/>
          <p:cNvPicPr>
            <a:picLocks noChangeAspect="1"/>
          </p:cNvPicPr>
          <p:nvPr/>
        </p:nvPicPr>
        <p:blipFill rotWithShape="1">
          <a:blip r:embed="rId2"/>
          <a:srcRect l="25022" t="27834" r="59551" b="17236"/>
          <a:stretch/>
        </p:blipFill>
        <p:spPr>
          <a:xfrm>
            <a:off x="9308073" y="106680"/>
            <a:ext cx="2759892" cy="2763714"/>
          </a:xfrm>
          <a:prstGeom prst="rect">
            <a:avLst/>
          </a:prstGeom>
        </p:spPr>
      </p:pic>
      <p:sp>
        <p:nvSpPr>
          <p:cNvPr id="10" name="ZoneTexte 9"/>
          <p:cNvSpPr txBox="1"/>
          <p:nvPr/>
        </p:nvSpPr>
        <p:spPr>
          <a:xfrm>
            <a:off x="245891" y="5642288"/>
            <a:ext cx="3406140" cy="369332"/>
          </a:xfrm>
          <a:prstGeom prst="rect">
            <a:avLst/>
          </a:prstGeom>
          <a:noFill/>
        </p:spPr>
        <p:txBody>
          <a:bodyPr wrap="square" rtlCol="0">
            <a:spAutoFit/>
          </a:bodyPr>
          <a:lstStyle/>
          <a:p>
            <a:r>
              <a:rPr lang="fr-FR" b="1" dirty="0" smtClean="0">
                <a:solidFill>
                  <a:srgbClr val="FF0000"/>
                </a:solidFill>
              </a:rPr>
              <a:t>Approche multidisciplinaire : 22%</a:t>
            </a:r>
            <a:endParaRPr lang="fr-FR" b="1" dirty="0">
              <a:solidFill>
                <a:srgbClr val="FF0000"/>
              </a:solidFill>
            </a:endParaRPr>
          </a:p>
        </p:txBody>
      </p:sp>
      <p:sp>
        <p:nvSpPr>
          <p:cNvPr id="11" name="ZoneTexte 10"/>
          <p:cNvSpPr txBox="1"/>
          <p:nvPr/>
        </p:nvSpPr>
        <p:spPr>
          <a:xfrm>
            <a:off x="4189012" y="5642288"/>
            <a:ext cx="3406140" cy="369332"/>
          </a:xfrm>
          <a:prstGeom prst="rect">
            <a:avLst/>
          </a:prstGeom>
          <a:noFill/>
        </p:spPr>
        <p:txBody>
          <a:bodyPr wrap="square" rtlCol="0">
            <a:spAutoFit/>
          </a:bodyPr>
          <a:lstStyle/>
          <a:p>
            <a:r>
              <a:rPr lang="fr-FR" b="1" dirty="0" smtClean="0">
                <a:solidFill>
                  <a:srgbClr val="FF0000"/>
                </a:solidFill>
              </a:rPr>
              <a:t>Disponibilité MPR : 11%</a:t>
            </a:r>
            <a:endParaRPr lang="fr-FR" b="1" dirty="0">
              <a:solidFill>
                <a:srgbClr val="FF0000"/>
              </a:solidFill>
            </a:endParaRPr>
          </a:p>
        </p:txBody>
      </p:sp>
      <p:sp>
        <p:nvSpPr>
          <p:cNvPr id="12" name="ZoneTexte 11"/>
          <p:cNvSpPr txBox="1"/>
          <p:nvPr/>
        </p:nvSpPr>
        <p:spPr>
          <a:xfrm>
            <a:off x="8212372" y="5642288"/>
            <a:ext cx="3406140" cy="369332"/>
          </a:xfrm>
          <a:prstGeom prst="rect">
            <a:avLst/>
          </a:prstGeom>
          <a:noFill/>
        </p:spPr>
        <p:txBody>
          <a:bodyPr wrap="square" rtlCol="0">
            <a:spAutoFit/>
          </a:bodyPr>
          <a:lstStyle/>
          <a:p>
            <a:r>
              <a:rPr lang="fr-FR" b="1" dirty="0" smtClean="0">
                <a:solidFill>
                  <a:srgbClr val="FF0000"/>
                </a:solidFill>
              </a:rPr>
              <a:t>Qualité du suivi : moyenne</a:t>
            </a:r>
            <a:endParaRPr lang="fr-FR" b="1" dirty="0">
              <a:solidFill>
                <a:srgbClr val="FF0000"/>
              </a:solidFill>
            </a:endParaRPr>
          </a:p>
        </p:txBody>
      </p:sp>
      <p:sp>
        <p:nvSpPr>
          <p:cNvPr id="13" name="ZoneTexte 12"/>
          <p:cNvSpPr txBox="1"/>
          <p:nvPr/>
        </p:nvSpPr>
        <p:spPr>
          <a:xfrm>
            <a:off x="9308073" y="1993075"/>
            <a:ext cx="2633563" cy="646331"/>
          </a:xfrm>
          <a:prstGeom prst="rect">
            <a:avLst/>
          </a:prstGeom>
          <a:noFill/>
        </p:spPr>
        <p:txBody>
          <a:bodyPr wrap="square" rtlCol="0">
            <a:spAutoFit/>
          </a:bodyPr>
          <a:lstStyle/>
          <a:p>
            <a:r>
              <a:rPr lang="fr-FR" b="1" dirty="0" smtClean="0">
                <a:solidFill>
                  <a:srgbClr val="FF0000"/>
                </a:solidFill>
              </a:rPr>
              <a:t>Disponibilité télémédecine : 22%</a:t>
            </a:r>
            <a:endParaRPr lang="fr-FR" b="1" dirty="0">
              <a:solidFill>
                <a:srgbClr val="FF0000"/>
              </a:solidFill>
            </a:endParaRPr>
          </a:p>
        </p:txBody>
      </p:sp>
    </p:spTree>
    <p:extLst>
      <p:ext uri="{BB962C8B-B14F-4D97-AF65-F5344CB8AC3E}">
        <p14:creationId xmlns:p14="http://schemas.microsoft.com/office/powerpoint/2010/main" val="49785079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Benchmark &gt; CE</a:t>
            </a:r>
            <a:endParaRPr lang="fr-FR" dirty="0"/>
          </a:p>
        </p:txBody>
      </p:sp>
      <p:pic>
        <p:nvPicPr>
          <p:cNvPr id="4" name="Image 3"/>
          <p:cNvPicPr>
            <a:picLocks noChangeAspect="1"/>
          </p:cNvPicPr>
          <p:nvPr/>
        </p:nvPicPr>
        <p:blipFill rotWithShape="1">
          <a:blip r:embed="rId2"/>
          <a:srcRect l="12885" t="22137" r="69359" b="4701"/>
          <a:stretch/>
        </p:blipFill>
        <p:spPr>
          <a:xfrm>
            <a:off x="7479323" y="1515791"/>
            <a:ext cx="4478215" cy="5189556"/>
          </a:xfrm>
          <a:prstGeom prst="rect">
            <a:avLst/>
          </a:prstGeom>
        </p:spPr>
      </p:pic>
      <p:pic>
        <p:nvPicPr>
          <p:cNvPr id="5" name="Image 4"/>
          <p:cNvPicPr>
            <a:picLocks noChangeAspect="1"/>
          </p:cNvPicPr>
          <p:nvPr/>
        </p:nvPicPr>
        <p:blipFill rotWithShape="1">
          <a:blip r:embed="rId3"/>
          <a:srcRect l="10064" t="21909" r="58847" b="13134"/>
          <a:stretch/>
        </p:blipFill>
        <p:spPr>
          <a:xfrm>
            <a:off x="398584" y="2195478"/>
            <a:ext cx="6518031" cy="3830183"/>
          </a:xfrm>
          <a:prstGeom prst="rect">
            <a:avLst/>
          </a:prstGeom>
        </p:spPr>
      </p:pic>
    </p:spTree>
    <p:extLst>
      <p:ext uri="{BB962C8B-B14F-4D97-AF65-F5344CB8AC3E}">
        <p14:creationId xmlns:p14="http://schemas.microsoft.com/office/powerpoint/2010/main" val="25119996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spTree>
    <p:extLst>
      <p:ext uri="{BB962C8B-B14F-4D97-AF65-F5344CB8AC3E}">
        <p14:creationId xmlns:p14="http://schemas.microsoft.com/office/powerpoint/2010/main" val="276298268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Autofit/>
          </a:bodyPr>
          <a:lstStyle/>
          <a:p>
            <a:r>
              <a:rPr lang="en-US" sz="4800" dirty="0" smtClean="0"/>
              <a:t>PACS; impact </a:t>
            </a:r>
            <a:r>
              <a:rPr lang="en-US" sz="4800" dirty="0" err="1" smtClean="0"/>
              <a:t>ressenti</a:t>
            </a:r>
            <a:r>
              <a:rPr lang="en-US" sz="4800" dirty="0" smtClean="0"/>
              <a:t> au </a:t>
            </a:r>
            <a:r>
              <a:rPr lang="en-US" sz="4800" dirty="0" err="1" smtClean="0"/>
              <a:t>quotidien</a:t>
            </a:r>
            <a:endParaRPr lang="fr-FR" sz="4800" dirty="0"/>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rotWithShape="1">
          <a:blip r:embed="rId2"/>
          <a:srcRect l="3974" t="24872" r="58590" b="19972"/>
          <a:stretch/>
        </p:blipFill>
        <p:spPr>
          <a:xfrm>
            <a:off x="257908" y="1690688"/>
            <a:ext cx="11934092" cy="4945292"/>
          </a:xfrm>
          <a:prstGeom prst="rect">
            <a:avLst/>
          </a:prstGeom>
        </p:spPr>
      </p:pic>
      <p:sp>
        <p:nvSpPr>
          <p:cNvPr id="5" name="Rectangle 4"/>
          <p:cNvSpPr/>
          <p:nvPr/>
        </p:nvSpPr>
        <p:spPr>
          <a:xfrm>
            <a:off x="10498011" y="6581001"/>
            <a:ext cx="1693989" cy="276999"/>
          </a:xfrm>
          <a:prstGeom prst="rect">
            <a:avLst/>
          </a:prstGeom>
        </p:spPr>
        <p:txBody>
          <a:bodyPr wrap="none">
            <a:spAutoFit/>
          </a:bodyPr>
          <a:lstStyle/>
          <a:p>
            <a:pPr algn="r"/>
            <a:r>
              <a:rPr lang="fr-FR" sz="1200" dirty="0" err="1" smtClean="0"/>
              <a:t>Peo</a:t>
            </a:r>
            <a:r>
              <a:rPr lang="fr-FR" sz="1200" dirty="0" smtClean="0"/>
              <a:t> et al. </a:t>
            </a:r>
            <a:r>
              <a:rPr lang="fr-FR" sz="1200" dirty="0" err="1" smtClean="0"/>
              <a:t>MedRxiv</a:t>
            </a:r>
            <a:r>
              <a:rPr lang="fr-FR" sz="1200" dirty="0" smtClean="0"/>
              <a:t> 2023</a:t>
            </a:r>
            <a:endParaRPr lang="fr-FR" sz="1200" dirty="0"/>
          </a:p>
        </p:txBody>
      </p:sp>
    </p:spTree>
    <p:extLst>
      <p:ext uri="{BB962C8B-B14F-4D97-AF65-F5344CB8AC3E}">
        <p14:creationId xmlns:p14="http://schemas.microsoft.com/office/powerpoint/2010/main" val="63128742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PACS et impact socio-économique</a:t>
            </a:r>
            <a:endParaRPr lang="fr-FR" dirty="0"/>
          </a:p>
        </p:txBody>
      </p:sp>
      <p:sp>
        <p:nvSpPr>
          <p:cNvPr id="3" name="Espace réservé du contenu 2"/>
          <p:cNvSpPr>
            <a:spLocks noGrp="1"/>
          </p:cNvSpPr>
          <p:nvPr>
            <p:ph idx="1"/>
          </p:nvPr>
        </p:nvSpPr>
        <p:spPr>
          <a:xfrm>
            <a:off x="838200" y="1690688"/>
            <a:ext cx="10835640" cy="4351338"/>
          </a:xfrm>
        </p:spPr>
        <p:txBody>
          <a:bodyPr>
            <a:normAutofit fontScale="92500" lnSpcReduction="20000"/>
          </a:bodyPr>
          <a:lstStyle/>
          <a:p>
            <a:r>
              <a:rPr lang="fr-FR" dirty="0"/>
              <a:t>20 à 25% des personnes souffrant de SPC auraient diminué leur activité </a:t>
            </a:r>
            <a:r>
              <a:rPr lang="fr-FR" dirty="0" smtClean="0"/>
              <a:t>professionnelle ou </a:t>
            </a:r>
            <a:r>
              <a:rPr lang="fr-FR" dirty="0"/>
              <a:t>seraient sans emploi</a:t>
            </a:r>
          </a:p>
          <a:p>
            <a:pPr lvl="1"/>
            <a:r>
              <a:rPr lang="fr-FR" dirty="0" smtClean="0"/>
              <a:t>FR</a:t>
            </a:r>
          </a:p>
          <a:p>
            <a:pPr lvl="2"/>
            <a:r>
              <a:rPr lang="fr-FR" dirty="0" smtClean="0"/>
              <a:t>Parmi une cohorte de patients souffrant des symptômes SPC, seuls 50% avaient repris leur travail à plein temps un an après, 30% à mi-temps et 20% n’avaient pu reprendre le travail. </a:t>
            </a:r>
          </a:p>
          <a:p>
            <a:pPr lvl="1"/>
            <a:r>
              <a:rPr lang="fr-FR" dirty="0" smtClean="0"/>
              <a:t>BE</a:t>
            </a:r>
          </a:p>
          <a:p>
            <a:pPr lvl="2"/>
            <a:r>
              <a:rPr lang="fr-FR" dirty="0" smtClean="0"/>
              <a:t>20% </a:t>
            </a:r>
          </a:p>
          <a:p>
            <a:pPr lvl="1"/>
            <a:r>
              <a:rPr lang="fr-FR" dirty="0" smtClean="0"/>
              <a:t>UK (mars 2023)</a:t>
            </a:r>
          </a:p>
          <a:p>
            <a:pPr lvl="2"/>
            <a:r>
              <a:rPr lang="fr-FR" dirty="0" smtClean="0"/>
              <a:t>14</a:t>
            </a:r>
            <a:r>
              <a:rPr lang="fr-FR" dirty="0"/>
              <a:t>% </a:t>
            </a:r>
            <a:r>
              <a:rPr lang="fr-FR" dirty="0" smtClean="0"/>
              <a:t>des patients PACS (N=3000 personnes) ont </a:t>
            </a:r>
            <a:r>
              <a:rPr lang="fr-FR" dirty="0"/>
              <a:t>perdu leur emploi en raison de leur </a:t>
            </a:r>
            <a:r>
              <a:rPr lang="fr-FR" dirty="0" smtClean="0"/>
              <a:t>pathologie</a:t>
            </a:r>
          </a:p>
          <a:p>
            <a:r>
              <a:rPr lang="fr-FR" dirty="0" smtClean="0"/>
              <a:t>Les coût économique collectif du SPC est complexe à évaluer mais semble conséquente</a:t>
            </a:r>
          </a:p>
          <a:p>
            <a:pPr lvl="1"/>
            <a:r>
              <a:rPr lang="fr-FR" dirty="0" smtClean="0"/>
              <a:t>US = 1% du PIB, 3 </a:t>
            </a:r>
            <a:r>
              <a:rPr lang="fr-FR" dirty="0"/>
              <a:t>700 milliards de </a:t>
            </a:r>
            <a:r>
              <a:rPr lang="fr-FR" dirty="0" smtClean="0"/>
              <a:t>dollars sur 5 ans</a:t>
            </a:r>
          </a:p>
          <a:p>
            <a:pPr lvl="2"/>
            <a:r>
              <a:rPr lang="fr-FR" dirty="0" smtClean="0"/>
              <a:t>Perte </a:t>
            </a:r>
            <a:r>
              <a:rPr lang="fr-FR" dirty="0"/>
              <a:t>de qualité de </a:t>
            </a:r>
            <a:r>
              <a:rPr lang="fr-FR" dirty="0" smtClean="0"/>
              <a:t>vie : 2195 Md$</a:t>
            </a:r>
          </a:p>
          <a:p>
            <a:pPr lvl="2"/>
            <a:r>
              <a:rPr lang="fr-FR" dirty="0" smtClean="0"/>
              <a:t>Perte </a:t>
            </a:r>
            <a:r>
              <a:rPr lang="fr-FR" dirty="0"/>
              <a:t>de revenu : 997 Md$</a:t>
            </a:r>
          </a:p>
          <a:p>
            <a:pPr lvl="2"/>
            <a:r>
              <a:rPr lang="fr-FR" dirty="0" smtClean="0"/>
              <a:t>Hausse </a:t>
            </a:r>
            <a:r>
              <a:rPr lang="fr-FR" dirty="0"/>
              <a:t>des frais de santé </a:t>
            </a:r>
            <a:r>
              <a:rPr lang="fr-FR" dirty="0" smtClean="0"/>
              <a:t>: </a:t>
            </a:r>
            <a:r>
              <a:rPr lang="fr-FR" dirty="0"/>
              <a:t>528 Md$</a:t>
            </a:r>
          </a:p>
        </p:txBody>
      </p:sp>
      <p:sp>
        <p:nvSpPr>
          <p:cNvPr id="4" name="Rectangle 3"/>
          <p:cNvSpPr/>
          <p:nvPr/>
        </p:nvSpPr>
        <p:spPr>
          <a:xfrm>
            <a:off x="6511149" y="6581001"/>
            <a:ext cx="5680851" cy="276999"/>
          </a:xfrm>
          <a:prstGeom prst="rect">
            <a:avLst/>
          </a:prstGeom>
        </p:spPr>
        <p:txBody>
          <a:bodyPr wrap="none">
            <a:spAutoFit/>
          </a:bodyPr>
          <a:lstStyle/>
          <a:p>
            <a:pPr algn="r"/>
            <a:r>
              <a:rPr lang="fr-FR" sz="1200" dirty="0" err="1" smtClean="0"/>
              <a:t>Slama</a:t>
            </a:r>
            <a:r>
              <a:rPr lang="fr-FR" sz="1200" dirty="0" smtClean="0"/>
              <a:t> D et al. ECCMID 2021, </a:t>
            </a:r>
            <a:r>
              <a:rPr lang="fr-FR" sz="1200" dirty="0"/>
              <a:t>Davis </a:t>
            </a:r>
            <a:r>
              <a:rPr lang="fr-FR" sz="1200" dirty="0" smtClean="0"/>
              <a:t>et al. </a:t>
            </a:r>
            <a:r>
              <a:rPr lang="fr-FR" sz="1200" dirty="0" err="1" smtClean="0"/>
              <a:t>EClinicalMedicine</a:t>
            </a:r>
            <a:r>
              <a:rPr lang="fr-FR" sz="1200" dirty="0" smtClean="0"/>
              <a:t> 2021, </a:t>
            </a:r>
            <a:r>
              <a:rPr lang="fr-FR" sz="1200" dirty="0" err="1" smtClean="0"/>
              <a:t>Cutler</a:t>
            </a:r>
            <a:r>
              <a:rPr lang="fr-FR" sz="1200" dirty="0" smtClean="0"/>
              <a:t> DM JAMA 2022  </a:t>
            </a:r>
            <a:endParaRPr lang="fr-FR" sz="1200" dirty="0"/>
          </a:p>
        </p:txBody>
      </p:sp>
    </p:spTree>
    <p:extLst>
      <p:ext uri="{BB962C8B-B14F-4D97-AF65-F5344CB8AC3E}">
        <p14:creationId xmlns:p14="http://schemas.microsoft.com/office/powerpoint/2010/main" val="232204544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pic>
        <p:nvPicPr>
          <p:cNvPr id="4" name="Image 3"/>
          <p:cNvPicPr>
            <a:picLocks noChangeAspect="1"/>
          </p:cNvPicPr>
          <p:nvPr/>
        </p:nvPicPr>
        <p:blipFill rotWithShape="1">
          <a:blip r:embed="rId2"/>
          <a:srcRect l="6667" t="63900" r="10769" b="10837"/>
          <a:stretch/>
        </p:blipFill>
        <p:spPr>
          <a:xfrm>
            <a:off x="644769" y="145057"/>
            <a:ext cx="10902462" cy="3961454"/>
          </a:xfrm>
          <a:prstGeom prst="rect">
            <a:avLst/>
          </a:prstGeom>
        </p:spPr>
      </p:pic>
      <p:sp>
        <p:nvSpPr>
          <p:cNvPr id="6" name="Espace réservé du contenu 2"/>
          <p:cNvSpPr>
            <a:spLocks noGrp="1"/>
          </p:cNvSpPr>
          <p:nvPr>
            <p:ph idx="1"/>
          </p:nvPr>
        </p:nvSpPr>
        <p:spPr>
          <a:xfrm>
            <a:off x="1376288" y="4445427"/>
            <a:ext cx="4486031" cy="2412573"/>
          </a:xfrm>
        </p:spPr>
        <p:txBody>
          <a:bodyPr>
            <a:noAutofit/>
          </a:bodyPr>
          <a:lstStyle/>
          <a:p>
            <a:pPr marL="0" indent="0" algn="r">
              <a:lnSpc>
                <a:spcPct val="100000"/>
              </a:lnSpc>
              <a:spcBef>
                <a:spcPts val="0"/>
              </a:spcBef>
              <a:buNone/>
            </a:pPr>
            <a:endParaRPr lang="fr-FR" sz="1400" dirty="0"/>
          </a:p>
          <a:p>
            <a:pPr marL="0" indent="0" algn="r">
              <a:lnSpc>
                <a:spcPct val="100000"/>
              </a:lnSpc>
              <a:spcBef>
                <a:spcPts val="0"/>
              </a:spcBef>
              <a:buNone/>
            </a:pPr>
            <a:r>
              <a:rPr lang="fr-FR" sz="1400" dirty="0" smtClean="0"/>
              <a:t>Fabrice </a:t>
            </a:r>
            <a:r>
              <a:rPr lang="fr-FR" sz="1400" dirty="0"/>
              <a:t>CARRAT, Epidémiologiste </a:t>
            </a:r>
          </a:p>
          <a:p>
            <a:pPr marL="0" indent="0" algn="r">
              <a:lnSpc>
                <a:spcPct val="100000"/>
              </a:lnSpc>
              <a:spcBef>
                <a:spcPts val="0"/>
              </a:spcBef>
              <a:buNone/>
            </a:pPr>
            <a:r>
              <a:rPr lang="fr-FR" sz="1400" dirty="0" err="1"/>
              <a:t>Yvanie</a:t>
            </a:r>
            <a:r>
              <a:rPr lang="fr-FR" sz="1400" dirty="0"/>
              <a:t> CAILLE, Association de patients </a:t>
            </a:r>
          </a:p>
          <a:p>
            <a:pPr marL="0" indent="0" algn="r">
              <a:lnSpc>
                <a:spcPct val="100000"/>
              </a:lnSpc>
              <a:spcBef>
                <a:spcPts val="0"/>
              </a:spcBef>
              <a:buNone/>
            </a:pPr>
            <a:r>
              <a:rPr lang="fr-FR" sz="1400" dirty="0"/>
              <a:t>Simon CAUCHEMEZ, Modélisateur </a:t>
            </a:r>
          </a:p>
          <a:p>
            <a:pPr marL="0" indent="0" algn="r">
              <a:lnSpc>
                <a:spcPct val="100000"/>
              </a:lnSpc>
              <a:spcBef>
                <a:spcPts val="0"/>
              </a:spcBef>
              <a:buNone/>
            </a:pPr>
            <a:r>
              <a:rPr lang="fr-FR" sz="1400" dirty="0"/>
              <a:t>Julie CONTENTI, Urgentiste </a:t>
            </a:r>
          </a:p>
          <a:p>
            <a:pPr marL="0" indent="0" algn="r">
              <a:lnSpc>
                <a:spcPct val="100000"/>
              </a:lnSpc>
              <a:spcBef>
                <a:spcPts val="0"/>
              </a:spcBef>
              <a:buNone/>
            </a:pPr>
            <a:r>
              <a:rPr lang="fr-FR" sz="1400" dirty="0" err="1"/>
              <a:t>Annabel</a:t>
            </a:r>
            <a:r>
              <a:rPr lang="fr-FR" sz="1400" dirty="0"/>
              <a:t> DESGREES du LOU, Démographe </a:t>
            </a:r>
          </a:p>
          <a:p>
            <a:pPr marL="0" indent="0" algn="r">
              <a:lnSpc>
                <a:spcPct val="100000"/>
              </a:lnSpc>
              <a:spcBef>
                <a:spcPts val="0"/>
              </a:spcBef>
              <a:buNone/>
            </a:pPr>
            <a:r>
              <a:rPr lang="fr-FR" sz="1400" dirty="0"/>
              <a:t>Didier FONTENILLE, Entomologiste </a:t>
            </a:r>
          </a:p>
          <a:p>
            <a:pPr marL="0" indent="0" algn="r">
              <a:lnSpc>
                <a:spcPct val="100000"/>
              </a:lnSpc>
              <a:spcBef>
                <a:spcPts val="0"/>
              </a:spcBef>
              <a:buNone/>
            </a:pPr>
            <a:r>
              <a:rPr lang="fr-FR" sz="1400" dirty="0"/>
              <a:t>Patrick GIRAUDOUX, Eco-épidémiologiste, </a:t>
            </a:r>
          </a:p>
          <a:p>
            <a:pPr marL="0" indent="0" algn="r">
              <a:lnSpc>
                <a:spcPct val="100000"/>
              </a:lnSpc>
              <a:spcBef>
                <a:spcPts val="0"/>
              </a:spcBef>
              <a:buNone/>
            </a:pPr>
            <a:r>
              <a:rPr lang="fr-FR" sz="1400" dirty="0"/>
              <a:t>Mélanie HEARD, Politiste en santé </a:t>
            </a:r>
          </a:p>
          <a:p>
            <a:pPr marL="0" indent="0" algn="r">
              <a:lnSpc>
                <a:spcPct val="100000"/>
              </a:lnSpc>
              <a:spcBef>
                <a:spcPts val="0"/>
              </a:spcBef>
              <a:buNone/>
            </a:pPr>
            <a:r>
              <a:rPr lang="fr-FR" sz="1400" dirty="0"/>
              <a:t>Xavier de LAMBALLERIE, Virologue </a:t>
            </a:r>
          </a:p>
        </p:txBody>
      </p:sp>
      <p:sp>
        <p:nvSpPr>
          <p:cNvPr id="7" name="Espace réservé du contenu 2"/>
          <p:cNvSpPr txBox="1">
            <a:spLocks/>
          </p:cNvSpPr>
          <p:nvPr/>
        </p:nvSpPr>
        <p:spPr>
          <a:xfrm>
            <a:off x="6229020" y="4454006"/>
            <a:ext cx="4131701" cy="240399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Font typeface="Arial" panose="020B0604020202020204" pitchFamily="34" charset="0"/>
              <a:buNone/>
            </a:pPr>
            <a:endParaRPr lang="fr-FR" sz="1400" dirty="0" smtClean="0"/>
          </a:p>
          <a:p>
            <a:pPr marL="0" indent="0">
              <a:lnSpc>
                <a:spcPct val="100000"/>
              </a:lnSpc>
              <a:spcBef>
                <a:spcPts val="0"/>
              </a:spcBef>
              <a:buNone/>
            </a:pPr>
            <a:r>
              <a:rPr lang="fr-FR" sz="1400" dirty="0"/>
              <a:t>Thierry LEFRANCOIS, Vétérinaire, </a:t>
            </a:r>
          </a:p>
          <a:p>
            <a:pPr marL="0" indent="0">
              <a:lnSpc>
                <a:spcPct val="100000"/>
              </a:lnSpc>
              <a:spcBef>
                <a:spcPts val="0"/>
              </a:spcBef>
              <a:buFont typeface="Arial" panose="020B0604020202020204" pitchFamily="34" charset="0"/>
              <a:buNone/>
            </a:pPr>
            <a:r>
              <a:rPr lang="fr-FR" sz="1400" dirty="0" smtClean="0"/>
              <a:t>Roger LE GRAND, Vaccins, </a:t>
            </a:r>
          </a:p>
          <a:p>
            <a:pPr marL="0" indent="0">
              <a:lnSpc>
                <a:spcPct val="100000"/>
              </a:lnSpc>
              <a:spcBef>
                <a:spcPts val="0"/>
              </a:spcBef>
              <a:buFont typeface="Arial" panose="020B0604020202020204" pitchFamily="34" charset="0"/>
              <a:buNone/>
            </a:pPr>
            <a:r>
              <a:rPr lang="fr-FR" sz="1400" dirty="0" smtClean="0"/>
              <a:t>Xavier LESCURE, Infectiologue </a:t>
            </a:r>
          </a:p>
          <a:p>
            <a:pPr marL="0" indent="0">
              <a:lnSpc>
                <a:spcPct val="100000"/>
              </a:lnSpc>
              <a:spcBef>
                <a:spcPts val="0"/>
              </a:spcBef>
              <a:buFont typeface="Arial" panose="020B0604020202020204" pitchFamily="34" charset="0"/>
              <a:buNone/>
            </a:pPr>
            <a:r>
              <a:rPr lang="fr-FR" sz="1400" dirty="0" smtClean="0"/>
              <a:t>Bruno LINA, Virologue </a:t>
            </a:r>
          </a:p>
          <a:p>
            <a:pPr marL="0" indent="0">
              <a:lnSpc>
                <a:spcPct val="100000"/>
              </a:lnSpc>
              <a:spcBef>
                <a:spcPts val="0"/>
              </a:spcBef>
              <a:buFont typeface="Arial" panose="020B0604020202020204" pitchFamily="34" charset="0"/>
              <a:buNone/>
            </a:pPr>
            <a:r>
              <a:rPr lang="fr-FR" sz="1400" dirty="0" smtClean="0"/>
              <a:t>Véronique LOYER, Représentante des citoyens </a:t>
            </a:r>
          </a:p>
          <a:p>
            <a:pPr marL="0" indent="0">
              <a:lnSpc>
                <a:spcPct val="100000"/>
              </a:lnSpc>
              <a:spcBef>
                <a:spcPts val="0"/>
              </a:spcBef>
              <a:buFont typeface="Arial" panose="020B0604020202020204" pitchFamily="34" charset="0"/>
              <a:buNone/>
            </a:pPr>
            <a:r>
              <a:rPr lang="fr-FR" sz="1400" dirty="0" smtClean="0"/>
              <a:t>Denis MALVY, Infectiologue </a:t>
            </a:r>
          </a:p>
          <a:p>
            <a:pPr marL="0" indent="0">
              <a:lnSpc>
                <a:spcPct val="100000"/>
              </a:lnSpc>
              <a:spcBef>
                <a:spcPts val="0"/>
              </a:spcBef>
              <a:buFont typeface="Arial" panose="020B0604020202020204" pitchFamily="34" charset="0"/>
              <a:buNone/>
            </a:pPr>
            <a:r>
              <a:rPr lang="fr-FR" sz="1400" dirty="0" smtClean="0"/>
              <a:t>Céline OFFERLE, Association de patients </a:t>
            </a:r>
          </a:p>
          <a:p>
            <a:pPr marL="0" indent="0">
              <a:lnSpc>
                <a:spcPct val="100000"/>
              </a:lnSpc>
              <a:spcBef>
                <a:spcPts val="0"/>
              </a:spcBef>
              <a:buFont typeface="Arial" panose="020B0604020202020204" pitchFamily="34" charset="0"/>
              <a:buNone/>
            </a:pPr>
            <a:r>
              <a:rPr lang="fr-FR" sz="1400" dirty="0" smtClean="0"/>
              <a:t>Olivier SAINT-LARY, Généraliste </a:t>
            </a:r>
          </a:p>
          <a:p>
            <a:pPr marL="0" indent="0">
              <a:lnSpc>
                <a:spcPct val="100000"/>
              </a:lnSpc>
              <a:spcBef>
                <a:spcPts val="0"/>
              </a:spcBef>
              <a:buFont typeface="Arial" panose="020B0604020202020204" pitchFamily="34" charset="0"/>
              <a:buNone/>
            </a:pPr>
            <a:r>
              <a:rPr lang="fr-FR" sz="1400" dirty="0" smtClean="0"/>
              <a:t>Rémy SLAMA, Epidémiologiste </a:t>
            </a:r>
            <a:endParaRPr lang="fr-FR" sz="1400" dirty="0"/>
          </a:p>
        </p:txBody>
      </p:sp>
      <p:sp>
        <p:nvSpPr>
          <p:cNvPr id="8" name="Rectangle 7"/>
          <p:cNvSpPr/>
          <p:nvPr/>
        </p:nvSpPr>
        <p:spPr>
          <a:xfrm>
            <a:off x="3897128" y="4260761"/>
            <a:ext cx="4397742" cy="369332"/>
          </a:xfrm>
          <a:prstGeom prst="rect">
            <a:avLst/>
          </a:prstGeom>
        </p:spPr>
        <p:txBody>
          <a:bodyPr wrap="none">
            <a:spAutoFit/>
          </a:bodyPr>
          <a:lstStyle/>
          <a:p>
            <a:r>
              <a:rPr lang="fr-FR" dirty="0"/>
              <a:t>Brigitte AUTRAN, Présidente, Immunologiste </a:t>
            </a:r>
          </a:p>
        </p:txBody>
      </p:sp>
    </p:spTree>
    <p:extLst>
      <p:ext uri="{BB962C8B-B14F-4D97-AF65-F5344CB8AC3E}">
        <p14:creationId xmlns:p14="http://schemas.microsoft.com/office/powerpoint/2010/main" val="397288626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91836" y="365125"/>
            <a:ext cx="10958946" cy="1325563"/>
          </a:xfrm>
        </p:spPr>
        <p:txBody>
          <a:bodyPr>
            <a:noAutofit/>
          </a:bodyPr>
          <a:lstStyle/>
          <a:p>
            <a:r>
              <a:rPr lang="fr-FR" sz="2800" b="1" dirty="0" smtClean="0"/>
              <a:t>Fournir un cadre de vigilance et de reconnaissance à l’égard du syndrome post-</a:t>
            </a:r>
            <a:r>
              <a:rPr lang="fr-FR" sz="2800" b="1" dirty="0" err="1" smtClean="0"/>
              <a:t>Covid</a:t>
            </a:r>
            <a:r>
              <a:rPr lang="fr-FR" sz="2800" b="1" dirty="0" smtClean="0"/>
              <a:t> et plus globalement des syndromes post-infectieux </a:t>
            </a:r>
            <a:endParaRPr lang="fr-FR" sz="2800" dirty="0"/>
          </a:p>
        </p:txBody>
      </p:sp>
      <p:sp>
        <p:nvSpPr>
          <p:cNvPr id="3" name="Espace réservé du contenu 2"/>
          <p:cNvSpPr>
            <a:spLocks noGrp="1"/>
          </p:cNvSpPr>
          <p:nvPr>
            <p:ph idx="1"/>
          </p:nvPr>
        </p:nvSpPr>
        <p:spPr>
          <a:xfrm>
            <a:off x="342900" y="2145665"/>
            <a:ext cx="11010900" cy="4351338"/>
          </a:xfrm>
        </p:spPr>
        <p:txBody>
          <a:bodyPr>
            <a:normAutofit/>
          </a:bodyPr>
          <a:lstStyle/>
          <a:p>
            <a:pPr marL="514350" indent="-514350">
              <a:buFont typeface="+mj-lt"/>
              <a:buAutoNum type="arabicPeriod"/>
            </a:pPr>
            <a:r>
              <a:rPr lang="fr-FR" sz="2000" dirty="0" smtClean="0"/>
              <a:t>Intégrer </a:t>
            </a:r>
            <a:r>
              <a:rPr lang="fr-FR" sz="2000" dirty="0"/>
              <a:t>les séquelles post-infectieuses dans la </a:t>
            </a:r>
            <a:r>
              <a:rPr lang="fr-FR" sz="2000" b="1" dirty="0"/>
              <a:t>gestion des épidémies </a:t>
            </a:r>
            <a:r>
              <a:rPr lang="fr-FR" sz="2000" dirty="0"/>
              <a:t>en général, et du Covid-19 en particulier </a:t>
            </a:r>
          </a:p>
          <a:p>
            <a:pPr marL="514350" indent="-514350">
              <a:buFont typeface="+mj-lt"/>
              <a:buAutoNum type="arabicPeriod"/>
            </a:pPr>
            <a:r>
              <a:rPr lang="fr-FR" sz="2000" dirty="0" smtClean="0"/>
              <a:t>Mieux </a:t>
            </a:r>
            <a:r>
              <a:rPr lang="fr-FR" sz="2000" dirty="0"/>
              <a:t>protéger les patients qui souffrent de SPC </a:t>
            </a:r>
            <a:r>
              <a:rPr lang="fr-FR" sz="2000" dirty="0" smtClean="0"/>
              <a:t>avec un </a:t>
            </a:r>
            <a:r>
              <a:rPr lang="fr-FR" sz="2000" b="1" dirty="0" smtClean="0"/>
              <a:t>plan </a:t>
            </a:r>
            <a:r>
              <a:rPr lang="fr-FR" sz="2000" b="1" dirty="0"/>
              <a:t>de communication </a:t>
            </a:r>
            <a:r>
              <a:rPr lang="fr-FR" sz="2000" dirty="0"/>
              <a:t>clair, rassurant, rationnel et fondé sur la science, </a:t>
            </a:r>
            <a:r>
              <a:rPr lang="fr-FR" sz="2000" dirty="0" smtClean="0"/>
              <a:t>un </a:t>
            </a:r>
            <a:r>
              <a:rPr lang="fr-FR" sz="2000" b="1" dirty="0"/>
              <a:t>pilotage coordonné </a:t>
            </a:r>
            <a:r>
              <a:rPr lang="fr-FR" sz="2000" dirty="0"/>
              <a:t>incluant la CNAM, la DGOS &amp; les </a:t>
            </a:r>
            <a:r>
              <a:rPr lang="fr-FR" sz="2000" dirty="0" smtClean="0"/>
              <a:t>ARS et un </a:t>
            </a:r>
            <a:r>
              <a:rPr lang="fr-FR" sz="2000" b="1" dirty="0"/>
              <a:t>suivi opérationnel </a:t>
            </a:r>
            <a:r>
              <a:rPr lang="fr-FR" sz="2000" dirty="0"/>
              <a:t>confié à une structure tierce et transparente. </a:t>
            </a:r>
          </a:p>
          <a:p>
            <a:pPr marL="514350" indent="-514350">
              <a:buFont typeface="+mj-lt"/>
              <a:buAutoNum type="arabicPeriod"/>
            </a:pPr>
            <a:r>
              <a:rPr lang="fr-FR" sz="2000" dirty="0" smtClean="0"/>
              <a:t>Mettre </a:t>
            </a:r>
            <a:r>
              <a:rPr lang="fr-FR" sz="2000" dirty="0"/>
              <a:t>en place un </a:t>
            </a:r>
            <a:r>
              <a:rPr lang="fr-FR" sz="2000" b="1" dirty="0"/>
              <a:t>plan financé </a:t>
            </a:r>
            <a:r>
              <a:rPr lang="fr-FR" sz="2000" dirty="0"/>
              <a:t>pluriannuel dédié aux syndromes post-infectieux </a:t>
            </a:r>
            <a:r>
              <a:rPr lang="fr-FR" sz="2000" dirty="0" smtClean="0"/>
              <a:t>intégrant capacités </a:t>
            </a:r>
            <a:r>
              <a:rPr lang="fr-FR" sz="2000" dirty="0"/>
              <a:t>de détection et de diagnostic fin, la prise en charge holistique, la protection sociale, la formation et la recherche. </a:t>
            </a:r>
            <a:endParaRPr lang="fr-FR" sz="2000" dirty="0" smtClean="0"/>
          </a:p>
          <a:p>
            <a:pPr marL="514350" indent="-514350">
              <a:buFont typeface="+mj-lt"/>
              <a:buAutoNum type="arabicPeriod"/>
            </a:pPr>
            <a:r>
              <a:rPr lang="fr-FR" sz="2000" dirty="0" smtClean="0"/>
              <a:t>Mettre </a:t>
            </a:r>
            <a:r>
              <a:rPr lang="fr-FR" sz="2000" dirty="0"/>
              <a:t>un coup de projecteur sur le fardeau du SPC et des SPI chez les </a:t>
            </a:r>
            <a:r>
              <a:rPr lang="fr-FR" sz="2000" b="1" dirty="0"/>
              <a:t>enfants et adolescents </a:t>
            </a:r>
            <a:r>
              <a:rPr lang="fr-FR" sz="2000" dirty="0" smtClean="0"/>
              <a:t>: sensibiliser </a:t>
            </a:r>
            <a:r>
              <a:rPr lang="fr-FR" sz="2000" dirty="0"/>
              <a:t>les pédiatres et médecins </a:t>
            </a:r>
            <a:r>
              <a:rPr lang="fr-FR" sz="2000" dirty="0" smtClean="0"/>
              <a:t>généralistes, l’Education Nationale, structurer</a:t>
            </a:r>
            <a:r>
              <a:rPr lang="fr-FR" sz="2000" dirty="0"/>
              <a:t>, comme pour les adultes, une filière de soins </a:t>
            </a:r>
            <a:r>
              <a:rPr lang="fr-FR" sz="2000" dirty="0" smtClean="0"/>
              <a:t>adaptée et faire </a:t>
            </a:r>
            <a:r>
              <a:rPr lang="fr-FR" sz="2000" dirty="0"/>
              <a:t>progresser les connaissances sur les réalités du SPI chez les </a:t>
            </a:r>
            <a:r>
              <a:rPr lang="fr-FR" sz="2000" dirty="0" smtClean="0"/>
              <a:t>enfants</a:t>
            </a:r>
            <a:endParaRPr lang="fr-FR" sz="2000" dirty="0"/>
          </a:p>
        </p:txBody>
      </p:sp>
      <p:sp>
        <p:nvSpPr>
          <p:cNvPr id="4" name="Rectangle 3"/>
          <p:cNvSpPr/>
          <p:nvPr/>
        </p:nvSpPr>
        <p:spPr>
          <a:xfrm>
            <a:off x="10331298" y="6581001"/>
            <a:ext cx="1860702" cy="276999"/>
          </a:xfrm>
          <a:prstGeom prst="rect">
            <a:avLst/>
          </a:prstGeom>
        </p:spPr>
        <p:txBody>
          <a:bodyPr wrap="none">
            <a:spAutoFit/>
          </a:bodyPr>
          <a:lstStyle/>
          <a:p>
            <a:pPr algn="r"/>
            <a:r>
              <a:rPr lang="fr-FR" sz="1200" dirty="0" smtClean="0"/>
              <a:t>COVARS, 7 novembre 2023</a:t>
            </a:r>
            <a:endParaRPr lang="fr-FR" sz="1200" dirty="0"/>
          </a:p>
        </p:txBody>
      </p:sp>
    </p:spTree>
    <p:extLst>
      <p:ext uri="{BB962C8B-B14F-4D97-AF65-F5344CB8AC3E}">
        <p14:creationId xmlns:p14="http://schemas.microsoft.com/office/powerpoint/2010/main" val="67252341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956231"/>
          </a:xfrm>
        </p:spPr>
        <p:txBody>
          <a:bodyPr/>
          <a:lstStyle/>
          <a:p>
            <a:r>
              <a:rPr lang="fr-FR" dirty="0" err="1"/>
              <a:t>Unexplained</a:t>
            </a:r>
            <a:r>
              <a:rPr lang="fr-FR" dirty="0"/>
              <a:t> post-acute infection syndromes</a:t>
            </a:r>
          </a:p>
        </p:txBody>
      </p:sp>
      <p:sp>
        <p:nvSpPr>
          <p:cNvPr id="3" name="Espace réservé du contenu 2"/>
          <p:cNvSpPr>
            <a:spLocks noGrp="1"/>
          </p:cNvSpPr>
          <p:nvPr>
            <p:ph idx="1"/>
          </p:nvPr>
        </p:nvSpPr>
        <p:spPr/>
        <p:txBody>
          <a:bodyPr/>
          <a:lstStyle/>
          <a:p>
            <a:endParaRPr lang="fr-FR"/>
          </a:p>
        </p:txBody>
      </p:sp>
      <p:sp>
        <p:nvSpPr>
          <p:cNvPr id="4" name="Rectangle 3"/>
          <p:cNvSpPr/>
          <p:nvPr/>
        </p:nvSpPr>
        <p:spPr>
          <a:xfrm>
            <a:off x="10018081" y="6574470"/>
            <a:ext cx="2167388" cy="276999"/>
          </a:xfrm>
          <a:prstGeom prst="rect">
            <a:avLst/>
          </a:prstGeom>
        </p:spPr>
        <p:txBody>
          <a:bodyPr wrap="none">
            <a:spAutoFit/>
          </a:bodyPr>
          <a:lstStyle/>
          <a:p>
            <a:pPr algn="r"/>
            <a:r>
              <a:rPr lang="fr-FR" sz="1200" dirty="0" err="1" smtClean="0"/>
              <a:t>Choutka</a:t>
            </a:r>
            <a:r>
              <a:rPr lang="fr-FR" sz="1200" dirty="0" smtClean="0"/>
              <a:t> et al. Nature com 2022</a:t>
            </a:r>
            <a:endParaRPr lang="fr-FR" sz="1200" dirty="0"/>
          </a:p>
        </p:txBody>
      </p:sp>
      <p:pic>
        <p:nvPicPr>
          <p:cNvPr id="5" name="Image 4"/>
          <p:cNvPicPr>
            <a:picLocks noChangeAspect="1"/>
          </p:cNvPicPr>
          <p:nvPr/>
        </p:nvPicPr>
        <p:blipFill rotWithShape="1">
          <a:blip r:embed="rId3"/>
          <a:srcRect l="12499" t="12564" r="62821" b="5612"/>
          <a:stretch/>
        </p:blipFill>
        <p:spPr>
          <a:xfrm>
            <a:off x="75374" y="1497240"/>
            <a:ext cx="5650522" cy="5268929"/>
          </a:xfrm>
          <a:prstGeom prst="rect">
            <a:avLst/>
          </a:prstGeom>
        </p:spPr>
      </p:pic>
      <p:pic>
        <p:nvPicPr>
          <p:cNvPr id="6" name="Image 5"/>
          <p:cNvPicPr>
            <a:picLocks noChangeAspect="1"/>
          </p:cNvPicPr>
          <p:nvPr/>
        </p:nvPicPr>
        <p:blipFill rotWithShape="1">
          <a:blip r:embed="rId4"/>
          <a:srcRect l="13077" t="16895" r="75257" b="21567"/>
          <a:stretch/>
        </p:blipFill>
        <p:spPr>
          <a:xfrm>
            <a:off x="5781019" y="1321356"/>
            <a:ext cx="3421250" cy="5075481"/>
          </a:xfrm>
          <a:prstGeom prst="rect">
            <a:avLst/>
          </a:prstGeom>
        </p:spPr>
      </p:pic>
      <p:pic>
        <p:nvPicPr>
          <p:cNvPr id="7" name="Image 6"/>
          <p:cNvPicPr>
            <a:picLocks noChangeAspect="1"/>
          </p:cNvPicPr>
          <p:nvPr/>
        </p:nvPicPr>
        <p:blipFill rotWithShape="1">
          <a:blip r:embed="rId5"/>
          <a:srcRect l="24679" t="11880" r="63526" b="6980"/>
          <a:stretch/>
        </p:blipFill>
        <p:spPr>
          <a:xfrm>
            <a:off x="9323696" y="1228059"/>
            <a:ext cx="2671503" cy="5168778"/>
          </a:xfrm>
          <a:prstGeom prst="rect">
            <a:avLst/>
          </a:prstGeom>
        </p:spPr>
      </p:pic>
    </p:spTree>
    <p:extLst>
      <p:ext uri="{BB962C8B-B14F-4D97-AF65-F5344CB8AC3E}">
        <p14:creationId xmlns:p14="http://schemas.microsoft.com/office/powerpoint/2010/main" val="285281374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12618" y="365125"/>
            <a:ext cx="10841182" cy="1325563"/>
          </a:xfrm>
        </p:spPr>
        <p:txBody>
          <a:bodyPr>
            <a:noAutofit/>
          </a:bodyPr>
          <a:lstStyle/>
          <a:p>
            <a:r>
              <a:rPr lang="fr-FR" sz="2800" b="1" dirty="0" smtClean="0"/>
              <a:t>Sensibiliser</a:t>
            </a:r>
            <a:r>
              <a:rPr lang="fr-FR" sz="2800" b="1" dirty="0"/>
              <a:t>, informer et soutenir les soignants pour une prise en charge holistique des patients </a:t>
            </a:r>
            <a:endParaRPr lang="fr-FR" sz="2800" dirty="0"/>
          </a:p>
        </p:txBody>
      </p:sp>
      <p:sp>
        <p:nvSpPr>
          <p:cNvPr id="3" name="Espace réservé du contenu 2"/>
          <p:cNvSpPr>
            <a:spLocks noGrp="1"/>
          </p:cNvSpPr>
          <p:nvPr>
            <p:ph idx="1"/>
          </p:nvPr>
        </p:nvSpPr>
        <p:spPr>
          <a:xfrm>
            <a:off x="342900" y="2168525"/>
            <a:ext cx="11010900" cy="4351338"/>
          </a:xfrm>
        </p:spPr>
        <p:txBody>
          <a:bodyPr>
            <a:normAutofit fontScale="70000" lnSpcReduction="20000"/>
          </a:bodyPr>
          <a:lstStyle/>
          <a:p>
            <a:pPr marL="514350" indent="-514350">
              <a:buFont typeface="+mj-lt"/>
              <a:buAutoNum type="arabicPeriod"/>
            </a:pPr>
            <a:r>
              <a:rPr lang="fr-FR" dirty="0" smtClean="0"/>
              <a:t>Construire </a:t>
            </a:r>
            <a:r>
              <a:rPr lang="fr-FR" dirty="0"/>
              <a:t>une </a:t>
            </a:r>
            <a:r>
              <a:rPr lang="fr-FR" b="1" dirty="0"/>
              <a:t>offre de soins cohérente et homogène </a:t>
            </a:r>
            <a:r>
              <a:rPr lang="fr-FR" dirty="0"/>
              <a:t>sur le </a:t>
            </a:r>
            <a:r>
              <a:rPr lang="fr-FR" dirty="0" smtClean="0"/>
              <a:t>territoire, à l’échelle des départements, </a:t>
            </a:r>
            <a:r>
              <a:rPr lang="fr-FR" dirty="0"/>
              <a:t>de structures de prise en charge de proximité, dont la mise en place doit être facilitée et coordonnée par les Dispositifs d’Appui à la Coordination (DAC) et pilotée par les ARS (soins pluridisciplinaires cliniques, physiques, psychologiques et sociaux) pour le diagnostic et le </a:t>
            </a:r>
            <a:r>
              <a:rPr lang="fr-FR" dirty="0" smtClean="0"/>
              <a:t>suivi</a:t>
            </a:r>
          </a:p>
          <a:p>
            <a:pPr marL="514350" indent="-514350">
              <a:buFont typeface="+mj-lt"/>
              <a:buAutoNum type="arabicPeriod"/>
            </a:pPr>
            <a:r>
              <a:rPr lang="fr-FR" dirty="0" smtClean="0"/>
              <a:t>Etablir </a:t>
            </a:r>
            <a:r>
              <a:rPr lang="fr-FR" dirty="0"/>
              <a:t>un </a:t>
            </a:r>
            <a:r>
              <a:rPr lang="fr-FR" b="1" dirty="0"/>
              <a:t>cahier des charges opposable </a:t>
            </a:r>
            <a:r>
              <a:rPr lang="fr-FR" dirty="0"/>
              <a:t>pour les DAC, cohérent avec les référentiels HAS </a:t>
            </a:r>
            <a:endParaRPr lang="fr-FR" dirty="0" smtClean="0"/>
          </a:p>
          <a:p>
            <a:pPr marL="514350" indent="-514350">
              <a:buFont typeface="+mj-lt"/>
              <a:buAutoNum type="arabicPeriod"/>
            </a:pPr>
            <a:r>
              <a:rPr lang="fr-FR" dirty="0" smtClean="0"/>
              <a:t>Mettre </a:t>
            </a:r>
            <a:r>
              <a:rPr lang="fr-FR" dirty="0"/>
              <a:t>en place une </a:t>
            </a:r>
            <a:r>
              <a:rPr lang="fr-FR" b="1" dirty="0"/>
              <a:t>plateforme digitale </a:t>
            </a:r>
            <a:r>
              <a:rPr lang="fr-FR" dirty="0"/>
              <a:t>à l’usage des professionnels et des patients </a:t>
            </a:r>
          </a:p>
          <a:p>
            <a:pPr marL="514350" indent="-514350">
              <a:buFont typeface="+mj-lt"/>
              <a:buAutoNum type="arabicPeriod"/>
            </a:pPr>
            <a:r>
              <a:rPr lang="fr-FR" dirty="0" smtClean="0"/>
              <a:t>Garantir </a:t>
            </a:r>
            <a:r>
              <a:rPr lang="fr-FR" dirty="0"/>
              <a:t>une </a:t>
            </a:r>
            <a:r>
              <a:rPr lang="fr-FR" b="1" dirty="0"/>
              <a:t>prise en charge plus holistique </a:t>
            </a:r>
            <a:r>
              <a:rPr lang="fr-FR" dirty="0" smtClean="0"/>
              <a:t>: faciliter </a:t>
            </a:r>
            <a:r>
              <a:rPr lang="fr-FR" dirty="0"/>
              <a:t>la mise en réseau des </a:t>
            </a:r>
            <a:r>
              <a:rPr lang="fr-FR" dirty="0" smtClean="0"/>
              <a:t>intervenants, diffuser </a:t>
            </a:r>
            <a:r>
              <a:rPr lang="fr-FR" dirty="0"/>
              <a:t>des ressources et </a:t>
            </a:r>
            <a:r>
              <a:rPr lang="fr-FR" dirty="0" smtClean="0"/>
              <a:t>outils </a:t>
            </a:r>
            <a:r>
              <a:rPr lang="fr-FR" dirty="0"/>
              <a:t>élaborés avec les patients, </a:t>
            </a:r>
            <a:r>
              <a:rPr lang="fr-FR" dirty="0" smtClean="0"/>
              <a:t>soutenir </a:t>
            </a:r>
            <a:r>
              <a:rPr lang="fr-FR" dirty="0"/>
              <a:t>la filière de la prise en charge psychologique et </a:t>
            </a:r>
            <a:r>
              <a:rPr lang="fr-FR" dirty="0" smtClean="0"/>
              <a:t>sociale, renforcer </a:t>
            </a:r>
            <a:r>
              <a:rPr lang="fr-FR" dirty="0"/>
              <a:t>les moyens en réadaptation </a:t>
            </a:r>
            <a:r>
              <a:rPr lang="fr-FR" dirty="0" smtClean="0"/>
              <a:t>fonctionnelle, améliorer </a:t>
            </a:r>
            <a:r>
              <a:rPr lang="fr-FR" dirty="0"/>
              <a:t>le dialogue et </a:t>
            </a:r>
            <a:r>
              <a:rPr lang="fr-FR" b="1" dirty="0"/>
              <a:t>l’éthique de la relation </a:t>
            </a:r>
            <a:r>
              <a:rPr lang="fr-FR" b="1" dirty="0" smtClean="0"/>
              <a:t>médecin/patient</a:t>
            </a:r>
          </a:p>
          <a:p>
            <a:pPr marL="514350" indent="-514350">
              <a:buFont typeface="+mj-lt"/>
              <a:buAutoNum type="arabicPeriod"/>
            </a:pPr>
            <a:r>
              <a:rPr lang="fr-FR" dirty="0" smtClean="0"/>
              <a:t>Intégrer</a:t>
            </a:r>
            <a:r>
              <a:rPr lang="fr-FR" b="1" dirty="0" smtClean="0"/>
              <a:t> </a:t>
            </a:r>
            <a:r>
              <a:rPr lang="fr-FR" b="1" dirty="0"/>
              <a:t>les patients </a:t>
            </a:r>
            <a:r>
              <a:rPr lang="fr-FR" dirty="0"/>
              <a:t>et leurs représentants dans la réponse au SPC </a:t>
            </a:r>
          </a:p>
          <a:p>
            <a:pPr marL="514350" indent="-514350">
              <a:buFont typeface="+mj-lt"/>
              <a:buAutoNum type="arabicPeriod"/>
            </a:pPr>
            <a:r>
              <a:rPr lang="fr-FR" dirty="0" smtClean="0"/>
              <a:t>Reconnaitre </a:t>
            </a:r>
            <a:r>
              <a:rPr lang="fr-FR" dirty="0"/>
              <a:t>la maladie et assurer une </a:t>
            </a:r>
            <a:r>
              <a:rPr lang="fr-FR" b="1" dirty="0"/>
              <a:t>protection sociale </a:t>
            </a:r>
            <a:r>
              <a:rPr lang="fr-FR" dirty="0"/>
              <a:t>adaptée pour les patients les plus touchés, afin de prévenir la désinsertion professionnelle et sociale des malades du </a:t>
            </a:r>
            <a:r>
              <a:rPr lang="fr-FR" dirty="0" smtClean="0"/>
              <a:t>SPC, sensibiliser les MG et les médecins conseils de l’AM</a:t>
            </a:r>
          </a:p>
          <a:p>
            <a:pPr marL="514350" indent="-514350">
              <a:buFont typeface="+mj-lt"/>
              <a:buAutoNum type="arabicPeriod"/>
            </a:pPr>
            <a:r>
              <a:rPr lang="fr-FR" dirty="0" smtClean="0"/>
              <a:t>Améliorer </a:t>
            </a:r>
            <a:r>
              <a:rPr lang="fr-FR" b="1" dirty="0"/>
              <a:t>l’information</a:t>
            </a:r>
            <a:r>
              <a:rPr lang="fr-FR" dirty="0"/>
              <a:t> et développer la </a:t>
            </a:r>
            <a:r>
              <a:rPr lang="fr-FR" b="1" dirty="0"/>
              <a:t>formation médicale initiale et continue </a:t>
            </a:r>
            <a:r>
              <a:rPr lang="fr-FR" dirty="0"/>
              <a:t>sur les </a:t>
            </a:r>
            <a:r>
              <a:rPr lang="fr-FR" dirty="0" smtClean="0"/>
              <a:t>SPI</a:t>
            </a:r>
            <a:endParaRPr lang="fr-FR" dirty="0"/>
          </a:p>
          <a:p>
            <a:pPr marL="514350" indent="-514350">
              <a:buFont typeface="+mj-lt"/>
              <a:buAutoNum type="arabicPeriod"/>
            </a:pPr>
            <a:endParaRPr lang="fr-FR" dirty="0"/>
          </a:p>
          <a:p>
            <a:pPr marL="514350" indent="-514350">
              <a:buFont typeface="+mj-lt"/>
              <a:buAutoNum type="arabicPeriod"/>
            </a:pPr>
            <a:endParaRPr lang="fr-FR" dirty="0"/>
          </a:p>
        </p:txBody>
      </p:sp>
      <p:sp>
        <p:nvSpPr>
          <p:cNvPr id="4" name="Rectangle 3"/>
          <p:cNvSpPr/>
          <p:nvPr/>
        </p:nvSpPr>
        <p:spPr>
          <a:xfrm>
            <a:off x="10331298" y="6581001"/>
            <a:ext cx="1860702" cy="276999"/>
          </a:xfrm>
          <a:prstGeom prst="rect">
            <a:avLst/>
          </a:prstGeom>
        </p:spPr>
        <p:txBody>
          <a:bodyPr wrap="none">
            <a:spAutoFit/>
          </a:bodyPr>
          <a:lstStyle/>
          <a:p>
            <a:pPr algn="r"/>
            <a:r>
              <a:rPr lang="fr-FR" sz="1200" dirty="0" smtClean="0"/>
              <a:t>COVARS, 7 novembre 2023</a:t>
            </a:r>
            <a:endParaRPr lang="fr-FR" sz="1200" dirty="0"/>
          </a:p>
        </p:txBody>
      </p:sp>
    </p:spTree>
    <p:extLst>
      <p:ext uri="{BB962C8B-B14F-4D97-AF65-F5344CB8AC3E}">
        <p14:creationId xmlns:p14="http://schemas.microsoft.com/office/powerpoint/2010/main" val="290325293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19545" y="365125"/>
            <a:ext cx="10834255" cy="1325563"/>
          </a:xfrm>
        </p:spPr>
        <p:txBody>
          <a:bodyPr>
            <a:noAutofit/>
          </a:bodyPr>
          <a:lstStyle/>
          <a:p>
            <a:r>
              <a:rPr lang="fr-FR" sz="2800" b="1" dirty="0" smtClean="0"/>
              <a:t>Faire </a:t>
            </a:r>
            <a:r>
              <a:rPr lang="fr-FR" sz="2800" b="1" dirty="0"/>
              <a:t>progresser les connaissances sur tous les aspects du SPC et des SPI </a:t>
            </a:r>
            <a:endParaRPr lang="fr-FR" sz="2800" dirty="0"/>
          </a:p>
        </p:txBody>
      </p:sp>
      <p:sp>
        <p:nvSpPr>
          <p:cNvPr id="3" name="Espace réservé du contenu 2"/>
          <p:cNvSpPr>
            <a:spLocks noGrp="1"/>
          </p:cNvSpPr>
          <p:nvPr>
            <p:ph idx="1"/>
          </p:nvPr>
        </p:nvSpPr>
        <p:spPr>
          <a:xfrm>
            <a:off x="342900" y="2168525"/>
            <a:ext cx="11010900" cy="4351338"/>
          </a:xfrm>
        </p:spPr>
        <p:txBody>
          <a:bodyPr>
            <a:normAutofit/>
          </a:bodyPr>
          <a:lstStyle/>
          <a:p>
            <a:pPr marL="514350" indent="-514350">
              <a:buFont typeface="+mj-lt"/>
              <a:buAutoNum type="arabicPeriod"/>
            </a:pPr>
            <a:r>
              <a:rPr lang="fr-FR" sz="2000" dirty="0" smtClean="0"/>
              <a:t>Elaborer </a:t>
            </a:r>
            <a:r>
              <a:rPr lang="fr-FR" sz="2000" dirty="0"/>
              <a:t>une </a:t>
            </a:r>
            <a:r>
              <a:rPr lang="fr-FR" sz="2000" b="1" dirty="0"/>
              <a:t>stratégie nationale de recherche intégrée à long terme pour les SPI</a:t>
            </a:r>
            <a:r>
              <a:rPr lang="fr-FR" sz="2000" dirty="0"/>
              <a:t> incluant les enfants, les adolescents et autres populations difficiles à atteindre </a:t>
            </a:r>
          </a:p>
          <a:p>
            <a:pPr marL="514350" indent="-514350">
              <a:buFont typeface="+mj-lt"/>
              <a:buAutoNum type="arabicPeriod"/>
            </a:pPr>
            <a:r>
              <a:rPr lang="fr-FR" sz="2000" dirty="0" smtClean="0"/>
              <a:t>Chiffrer</a:t>
            </a:r>
            <a:r>
              <a:rPr lang="fr-FR" sz="2000" b="1" dirty="0" smtClean="0"/>
              <a:t> </a:t>
            </a:r>
            <a:r>
              <a:rPr lang="fr-FR" sz="2000" b="1" dirty="0"/>
              <a:t>les conséquences socio-économiques </a:t>
            </a:r>
            <a:r>
              <a:rPr lang="fr-FR" sz="2000" dirty="0"/>
              <a:t>du SPC et des SPI en France </a:t>
            </a:r>
          </a:p>
          <a:p>
            <a:pPr marL="514350" indent="-514350">
              <a:buFont typeface="+mj-lt"/>
              <a:buAutoNum type="arabicPeriod"/>
            </a:pPr>
            <a:r>
              <a:rPr lang="fr-FR" sz="2000" dirty="0" smtClean="0"/>
              <a:t>Evaluer</a:t>
            </a:r>
            <a:r>
              <a:rPr lang="fr-FR" sz="2000" b="1" dirty="0" smtClean="0"/>
              <a:t> </a:t>
            </a:r>
            <a:r>
              <a:rPr lang="fr-FR" sz="2000" dirty="0"/>
              <a:t>les</a:t>
            </a:r>
            <a:r>
              <a:rPr lang="fr-FR" sz="2000" b="1" dirty="0"/>
              <a:t> mises en </a:t>
            </a:r>
            <a:r>
              <a:rPr lang="fr-FR" sz="2000" b="1" dirty="0" smtClean="0"/>
              <a:t>œuvre </a:t>
            </a:r>
            <a:r>
              <a:rPr lang="fr-FR" sz="2000" b="1" dirty="0"/>
              <a:t>des parcours</a:t>
            </a:r>
            <a:r>
              <a:rPr lang="fr-FR" sz="2000" dirty="0"/>
              <a:t> de soins et développer les connaissances sur les problématiques de management liés au SPC /SPI au sein des </a:t>
            </a:r>
            <a:r>
              <a:rPr lang="fr-FR" sz="2000" b="1" dirty="0"/>
              <a:t>entreprises</a:t>
            </a:r>
            <a:r>
              <a:rPr lang="fr-FR" sz="2000" dirty="0"/>
              <a:t> </a:t>
            </a:r>
          </a:p>
          <a:p>
            <a:pPr marL="514350" indent="-514350">
              <a:buFont typeface="+mj-lt"/>
              <a:buAutoNum type="arabicPeriod"/>
            </a:pPr>
            <a:r>
              <a:rPr lang="fr-FR" sz="2000" dirty="0" smtClean="0"/>
              <a:t>Renforcer </a:t>
            </a:r>
            <a:r>
              <a:rPr lang="fr-FR" sz="2000" b="1" dirty="0"/>
              <a:t>l’implication de la France à l’international </a:t>
            </a:r>
            <a:r>
              <a:rPr lang="fr-FR" sz="2000" dirty="0"/>
              <a:t>et mettre en place une synergie effective avec les chercheurs internationaux et notamment européens comme cela a été préconisé par le parlement européen. </a:t>
            </a:r>
          </a:p>
          <a:p>
            <a:pPr marL="514350" indent="-514350">
              <a:buFont typeface="+mj-lt"/>
              <a:buAutoNum type="arabicPeriod"/>
            </a:pPr>
            <a:endParaRPr lang="fr-FR" sz="2000" dirty="0"/>
          </a:p>
          <a:p>
            <a:pPr marL="514350" indent="-514350">
              <a:buFont typeface="+mj-lt"/>
              <a:buAutoNum type="arabicPeriod"/>
            </a:pPr>
            <a:endParaRPr lang="fr-FR" sz="2000" dirty="0"/>
          </a:p>
        </p:txBody>
      </p:sp>
      <p:sp>
        <p:nvSpPr>
          <p:cNvPr id="4" name="Rectangle 3"/>
          <p:cNvSpPr/>
          <p:nvPr/>
        </p:nvSpPr>
        <p:spPr>
          <a:xfrm>
            <a:off x="10331298" y="6581001"/>
            <a:ext cx="1860702" cy="276999"/>
          </a:xfrm>
          <a:prstGeom prst="rect">
            <a:avLst/>
          </a:prstGeom>
        </p:spPr>
        <p:txBody>
          <a:bodyPr wrap="none">
            <a:spAutoFit/>
          </a:bodyPr>
          <a:lstStyle/>
          <a:p>
            <a:pPr algn="r"/>
            <a:r>
              <a:rPr lang="fr-FR" sz="1200" dirty="0" smtClean="0"/>
              <a:t>COVARS, 7 novembre 2023</a:t>
            </a:r>
            <a:endParaRPr lang="fr-FR" sz="1200" dirty="0"/>
          </a:p>
        </p:txBody>
      </p:sp>
    </p:spTree>
    <p:extLst>
      <p:ext uri="{BB962C8B-B14F-4D97-AF65-F5344CB8AC3E}">
        <p14:creationId xmlns:p14="http://schemas.microsoft.com/office/powerpoint/2010/main" val="251497395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Conclusions - actions</a:t>
            </a:r>
            <a:endParaRPr lang="fr-FR" dirty="0"/>
          </a:p>
        </p:txBody>
      </p:sp>
      <p:sp>
        <p:nvSpPr>
          <p:cNvPr id="3" name="Espace réservé du contenu 2"/>
          <p:cNvSpPr>
            <a:spLocks noGrp="1"/>
          </p:cNvSpPr>
          <p:nvPr>
            <p:ph idx="1"/>
          </p:nvPr>
        </p:nvSpPr>
        <p:spPr>
          <a:xfrm>
            <a:off x="838200" y="1825624"/>
            <a:ext cx="10515600" cy="4735196"/>
          </a:xfrm>
        </p:spPr>
        <p:txBody>
          <a:bodyPr>
            <a:normAutofit fontScale="92500" lnSpcReduction="10000"/>
          </a:bodyPr>
          <a:lstStyle/>
          <a:p>
            <a:pPr marL="514350" indent="-514350">
              <a:buFont typeface="+mj-lt"/>
              <a:buAutoNum type="arabicPeriod"/>
            </a:pPr>
            <a:r>
              <a:rPr lang="fr-FR" b="1" dirty="0" smtClean="0"/>
              <a:t>Information descendante, factuelle, rationnelle </a:t>
            </a:r>
            <a:r>
              <a:rPr lang="fr-FR" dirty="0" smtClean="0"/>
              <a:t>et </a:t>
            </a:r>
            <a:r>
              <a:rPr lang="fr-FR" b="1" dirty="0" smtClean="0"/>
              <a:t>instructions claires aux MG et médecins conseils de la CNAM </a:t>
            </a:r>
            <a:r>
              <a:rPr lang="fr-FR" dirty="0" smtClean="0"/>
              <a:t>/protection sociale</a:t>
            </a:r>
          </a:p>
          <a:p>
            <a:pPr marL="514350" indent="-514350">
              <a:buFont typeface="+mj-lt"/>
              <a:buAutoNum type="arabicPeriod"/>
            </a:pPr>
            <a:r>
              <a:rPr lang="fr-FR" b="1" dirty="0"/>
              <a:t>Cahier des charges opposable aux ARS et/ou DAC </a:t>
            </a:r>
            <a:r>
              <a:rPr lang="fr-FR" dirty="0"/>
              <a:t>pour faire le </a:t>
            </a:r>
            <a:r>
              <a:rPr lang="fr-FR" b="1" dirty="0"/>
              <a:t>lien entre premier recours et centres de référence</a:t>
            </a:r>
            <a:r>
              <a:rPr lang="fr-FR" dirty="0"/>
              <a:t> (mutualiser dans un 2</a:t>
            </a:r>
            <a:r>
              <a:rPr lang="fr-FR" baseline="30000" dirty="0"/>
              <a:t>ème</a:t>
            </a:r>
            <a:r>
              <a:rPr lang="fr-FR" dirty="0"/>
              <a:t> temps les différents CR </a:t>
            </a:r>
            <a:r>
              <a:rPr lang="fr-FR" dirty="0" smtClean="0"/>
              <a:t>(SPC, </a:t>
            </a:r>
            <a:r>
              <a:rPr lang="fr-FR" dirty="0"/>
              <a:t>MVT, </a:t>
            </a:r>
            <a:r>
              <a:rPr lang="fr-FR" dirty="0" err="1"/>
              <a:t>sport.santé</a:t>
            </a:r>
            <a:r>
              <a:rPr lang="fr-FR" dirty="0"/>
              <a:t>, EM, SFC, etc.)</a:t>
            </a:r>
          </a:p>
          <a:p>
            <a:pPr marL="514350" indent="-514350">
              <a:buFont typeface="+mj-lt"/>
              <a:buAutoNum type="arabicPeriod"/>
            </a:pPr>
            <a:r>
              <a:rPr lang="fr-FR" b="1" dirty="0" smtClean="0"/>
              <a:t>Renforcer</a:t>
            </a:r>
            <a:r>
              <a:rPr lang="fr-FR" dirty="0" smtClean="0"/>
              <a:t> voire réanimer les </a:t>
            </a:r>
            <a:r>
              <a:rPr lang="fr-FR" b="1" dirty="0" smtClean="0"/>
              <a:t>centres de référence </a:t>
            </a:r>
            <a:r>
              <a:rPr lang="fr-FR" dirty="0" smtClean="0"/>
              <a:t>SPC et homogénéiser sur le territoire (incluant OM) et pour tous les publics (incluant pédiatrie) permettant l’équité</a:t>
            </a:r>
          </a:p>
          <a:p>
            <a:pPr marL="514350" indent="-514350">
              <a:buFont typeface="+mj-lt"/>
              <a:buAutoNum type="arabicPeriod"/>
            </a:pPr>
            <a:r>
              <a:rPr lang="fr-FR" b="1" dirty="0" smtClean="0"/>
              <a:t>Financement</a:t>
            </a:r>
            <a:r>
              <a:rPr lang="fr-FR" dirty="0" smtClean="0"/>
              <a:t> clair et traçable (Fonds d’Intervention Régionaux)</a:t>
            </a:r>
          </a:p>
          <a:p>
            <a:pPr marL="514350" indent="-514350">
              <a:buFont typeface="+mj-lt"/>
              <a:buAutoNum type="arabicPeriod"/>
            </a:pPr>
            <a:r>
              <a:rPr lang="fr-FR" b="1" dirty="0" smtClean="0"/>
              <a:t>Bilan</a:t>
            </a:r>
            <a:r>
              <a:rPr lang="fr-FR" dirty="0" smtClean="0"/>
              <a:t> </a:t>
            </a:r>
            <a:r>
              <a:rPr lang="fr-FR" b="1" dirty="0" smtClean="0"/>
              <a:t>fardeau </a:t>
            </a:r>
            <a:r>
              <a:rPr lang="fr-FR" b="1" dirty="0" err="1" smtClean="0"/>
              <a:t>Covid</a:t>
            </a:r>
            <a:r>
              <a:rPr lang="fr-FR" dirty="0" smtClean="0"/>
              <a:t>, </a:t>
            </a:r>
            <a:r>
              <a:rPr lang="fr-FR" dirty="0"/>
              <a:t>résilience effective, </a:t>
            </a:r>
            <a:r>
              <a:rPr lang="fr-FR" dirty="0" smtClean="0"/>
              <a:t>redynamiser </a:t>
            </a:r>
            <a:r>
              <a:rPr lang="fr-FR" dirty="0"/>
              <a:t>la démocratie sanitaire, </a:t>
            </a:r>
            <a:r>
              <a:rPr lang="fr-FR" dirty="0" err="1"/>
              <a:t>coconstruction</a:t>
            </a:r>
            <a:r>
              <a:rPr lang="fr-FR" dirty="0"/>
              <a:t> </a:t>
            </a:r>
            <a:r>
              <a:rPr lang="fr-FR" dirty="0" smtClean="0"/>
              <a:t>du savoir, décision </a:t>
            </a:r>
            <a:r>
              <a:rPr lang="fr-FR" dirty="0"/>
              <a:t>partagée équilibrée, réel consentement effectivement éclairé, </a:t>
            </a:r>
            <a:r>
              <a:rPr lang="fr-FR" dirty="0" smtClean="0"/>
              <a:t>alliance </a:t>
            </a:r>
            <a:r>
              <a:rPr lang="fr-FR" dirty="0"/>
              <a:t>thérapeutique</a:t>
            </a:r>
            <a:r>
              <a:rPr lang="fr-FR" dirty="0" smtClean="0"/>
              <a:t>, « faire le deuil » de la pandémie</a:t>
            </a:r>
            <a:endParaRPr lang="fr-FR" dirty="0"/>
          </a:p>
        </p:txBody>
      </p:sp>
    </p:spTree>
    <p:extLst>
      <p:ext uri="{BB962C8B-B14F-4D97-AF65-F5344CB8AC3E}">
        <p14:creationId xmlns:p14="http://schemas.microsoft.com/office/powerpoint/2010/main" val="340570836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45439" y="1687354"/>
            <a:ext cx="11612880" cy="5170646"/>
          </a:xfrm>
          <a:prstGeom prst="rect">
            <a:avLst/>
          </a:prstGeom>
        </p:spPr>
        <p:txBody>
          <a:bodyPr wrap="square">
            <a:spAutoFit/>
          </a:bodyPr>
          <a:lstStyle/>
          <a:p>
            <a:r>
              <a:rPr lang="fr-FR" sz="1100" b="1" u="sng" dirty="0" smtClean="0">
                <a:solidFill>
                  <a:srgbClr val="000000"/>
                </a:solidFill>
                <a:latin typeface="Calibri" panose="020F0502020204030204" pitchFamily="34" charset="0"/>
              </a:rPr>
              <a:t>Remerciements :</a:t>
            </a:r>
          </a:p>
          <a:p>
            <a:r>
              <a:rPr lang="fr-FR" sz="1100" dirty="0">
                <a:solidFill>
                  <a:srgbClr val="000000"/>
                </a:solidFill>
                <a:latin typeface="Calibri" panose="020F0502020204030204" pitchFamily="34" charset="0"/>
              </a:rPr>
              <a:t>-</a:t>
            </a:r>
            <a:r>
              <a:rPr lang="fr-FR" sz="1100" dirty="0" smtClean="0">
                <a:solidFill>
                  <a:srgbClr val="000000"/>
                </a:solidFill>
                <a:latin typeface="Calibri" panose="020F0502020204030204" pitchFamily="34" charset="0"/>
              </a:rPr>
              <a:t> </a:t>
            </a:r>
            <a:r>
              <a:rPr lang="fr-FR" sz="1100" b="1" dirty="0">
                <a:solidFill>
                  <a:srgbClr val="000000"/>
                </a:solidFill>
                <a:latin typeface="Calibri" panose="020F0502020204030204" pitchFamily="34" charset="0"/>
              </a:rPr>
              <a:t>Santé Publique France (SPF) : </a:t>
            </a:r>
            <a:r>
              <a:rPr lang="fr-FR" sz="1100" dirty="0">
                <a:solidFill>
                  <a:srgbClr val="000000"/>
                </a:solidFill>
                <a:latin typeface="Calibri" panose="020F0502020204030204" pitchFamily="34" charset="0"/>
              </a:rPr>
              <a:t>Dr Nathalie BELTZER, Responsable d’unité, et Pr Joël COSTE, Chargé de projet expertise </a:t>
            </a:r>
          </a:p>
          <a:p>
            <a:r>
              <a:rPr lang="fr-FR" sz="1100" dirty="0">
                <a:solidFill>
                  <a:srgbClr val="000000"/>
                </a:solidFill>
                <a:latin typeface="Calibri" panose="020F0502020204030204" pitchFamily="34" charset="0"/>
              </a:rPr>
              <a:t>- </a:t>
            </a:r>
            <a:r>
              <a:rPr lang="fr-FR" sz="1100" b="1" dirty="0">
                <a:solidFill>
                  <a:srgbClr val="000000"/>
                </a:solidFill>
                <a:latin typeface="Calibri" panose="020F0502020204030204" pitchFamily="34" charset="0"/>
              </a:rPr>
              <a:t>La Haute Autorité de Santé (HAS) : </a:t>
            </a:r>
            <a:r>
              <a:rPr lang="fr-FR" sz="1100" dirty="0">
                <a:solidFill>
                  <a:srgbClr val="000000"/>
                </a:solidFill>
                <a:latin typeface="Calibri" panose="020F0502020204030204" pitchFamily="34" charset="0"/>
              </a:rPr>
              <a:t>Pr Lionel COLLET, Président, Dr Pierre GABACH, Chef du service des recommandations de bonnes pratiques et Pr Anne-Claude CREMIEUX, Présidente de la Commission technique des vaccinations (CTV) </a:t>
            </a:r>
          </a:p>
          <a:p>
            <a:r>
              <a:rPr lang="fr-FR" sz="1100" dirty="0">
                <a:solidFill>
                  <a:srgbClr val="000000"/>
                </a:solidFill>
                <a:latin typeface="Calibri" panose="020F0502020204030204" pitchFamily="34" charset="0"/>
              </a:rPr>
              <a:t>- </a:t>
            </a:r>
            <a:r>
              <a:rPr lang="fr-FR" sz="1100" b="1" dirty="0">
                <a:solidFill>
                  <a:srgbClr val="000000"/>
                </a:solidFill>
                <a:latin typeface="Calibri" panose="020F0502020204030204" pitchFamily="34" charset="0"/>
              </a:rPr>
              <a:t>L’ANRS│MIE, Action Coordonnée Post-COVID </a:t>
            </a:r>
            <a:r>
              <a:rPr lang="fr-FR" sz="1100" dirty="0">
                <a:solidFill>
                  <a:srgbClr val="000000"/>
                </a:solidFill>
                <a:latin typeface="Calibri" panose="020F0502020204030204" pitchFamily="34" charset="0"/>
              </a:rPr>
              <a:t>avec ses co-pilotes: Dr Olivier Robineau, médecin infectiologue de l’Institut Pierre-Louis Epidémiologie et Santé Publique (IPLESP), et Pr Marc </a:t>
            </a:r>
            <a:r>
              <a:rPr lang="fr-FR" sz="1100" dirty="0" err="1">
                <a:solidFill>
                  <a:srgbClr val="000000"/>
                </a:solidFill>
                <a:latin typeface="Calibri" panose="020F0502020204030204" pitchFamily="34" charset="0"/>
              </a:rPr>
              <a:t>Bardou</a:t>
            </a:r>
            <a:r>
              <a:rPr lang="fr-FR" sz="1100" dirty="0">
                <a:solidFill>
                  <a:srgbClr val="000000"/>
                </a:solidFill>
                <a:latin typeface="Calibri" panose="020F0502020204030204" pitchFamily="34" charset="0"/>
              </a:rPr>
              <a:t>, Hépatologue et responsable du Centre d’Investigation Clinique au CHU de Dijon </a:t>
            </a:r>
          </a:p>
          <a:p>
            <a:r>
              <a:rPr lang="fr-FR" sz="1100" dirty="0">
                <a:solidFill>
                  <a:srgbClr val="000000"/>
                </a:solidFill>
                <a:latin typeface="Calibri" panose="020F0502020204030204" pitchFamily="34" charset="0"/>
              </a:rPr>
              <a:t>- </a:t>
            </a:r>
            <a:r>
              <a:rPr lang="fr-FR" sz="1100" b="1" dirty="0">
                <a:solidFill>
                  <a:srgbClr val="000000"/>
                </a:solidFill>
                <a:latin typeface="Calibri" panose="020F0502020204030204" pitchFamily="34" charset="0"/>
              </a:rPr>
              <a:t>La « </a:t>
            </a:r>
            <a:r>
              <a:rPr lang="fr-FR" sz="1100" b="1" dirty="0" err="1">
                <a:solidFill>
                  <a:srgbClr val="000000"/>
                </a:solidFill>
                <a:latin typeface="Calibri" panose="020F0502020204030204" pitchFamily="34" charset="0"/>
              </a:rPr>
              <a:t>Task</a:t>
            </a:r>
            <a:r>
              <a:rPr lang="fr-FR" sz="1100" b="1" dirty="0">
                <a:solidFill>
                  <a:srgbClr val="000000"/>
                </a:solidFill>
                <a:latin typeface="Calibri" panose="020F0502020204030204" pitchFamily="34" charset="0"/>
              </a:rPr>
              <a:t> Force COVID-long » </a:t>
            </a:r>
            <a:r>
              <a:rPr lang="fr-FR" sz="1100" dirty="0">
                <a:solidFill>
                  <a:srgbClr val="000000"/>
                </a:solidFill>
                <a:latin typeface="Calibri" panose="020F0502020204030204" pitchFamily="34" charset="0"/>
              </a:rPr>
              <a:t>: Dr Dominique MARTIN, Médecin Conseil National à la Caisse Nationale de l’Assurance Maladie (CNAM), Karine LECAMUS-ALLART, Directrice de mission à la CNAM, Mme Catherine GRENIER, Directrice des Assurés à la CNAM, Dr Julien CARRICABURU, DGOS/DIRECTION/DIR, Mme Laure POIRAT, DGOS/SOUS-DIR REGULATION OFFRE SOINS/R4, M. Pierre BUTTET, DGS/SP/SP5, Dr. Alain BRUNOT DGS/SP/SP5 </a:t>
            </a:r>
          </a:p>
          <a:p>
            <a:r>
              <a:rPr lang="fr-FR" sz="1100" dirty="0">
                <a:solidFill>
                  <a:srgbClr val="000000"/>
                </a:solidFill>
                <a:latin typeface="Calibri" panose="020F0502020204030204" pitchFamily="34" charset="0"/>
              </a:rPr>
              <a:t>- </a:t>
            </a:r>
            <a:r>
              <a:rPr lang="fr-FR" sz="1100" b="1" dirty="0">
                <a:solidFill>
                  <a:srgbClr val="000000"/>
                </a:solidFill>
                <a:latin typeface="Calibri" panose="020F0502020204030204" pitchFamily="34" charset="0"/>
              </a:rPr>
              <a:t>Le Comité d’appui scientifique Post-COVID </a:t>
            </a:r>
            <a:r>
              <a:rPr lang="fr-FR" sz="1100" dirty="0">
                <a:solidFill>
                  <a:srgbClr val="000000"/>
                </a:solidFill>
                <a:latin typeface="Calibri" panose="020F0502020204030204" pitchFamily="34" charset="0"/>
              </a:rPr>
              <a:t>: Dr Éric </a:t>
            </a:r>
            <a:r>
              <a:rPr lang="fr-FR" sz="1100" dirty="0" err="1">
                <a:solidFill>
                  <a:srgbClr val="000000"/>
                </a:solidFill>
                <a:latin typeface="Calibri" panose="020F0502020204030204" pitchFamily="34" charset="0"/>
              </a:rPr>
              <a:t>Drahi</a:t>
            </a:r>
            <a:r>
              <a:rPr lang="fr-FR" sz="1100" dirty="0">
                <a:solidFill>
                  <a:srgbClr val="000000"/>
                </a:solidFill>
                <a:latin typeface="Calibri" panose="020F0502020204030204" pitchFamily="34" charset="0"/>
              </a:rPr>
              <a:t>, Président </a:t>
            </a:r>
          </a:p>
          <a:p>
            <a:r>
              <a:rPr lang="fr-FR" sz="1100" dirty="0">
                <a:solidFill>
                  <a:srgbClr val="000000"/>
                </a:solidFill>
                <a:latin typeface="Calibri" panose="020F0502020204030204" pitchFamily="34" charset="0"/>
              </a:rPr>
              <a:t>- </a:t>
            </a:r>
            <a:r>
              <a:rPr lang="fr-FR" sz="1100" b="1" dirty="0">
                <a:solidFill>
                  <a:srgbClr val="000000"/>
                </a:solidFill>
                <a:latin typeface="Calibri" panose="020F0502020204030204" pitchFamily="34" charset="0"/>
              </a:rPr>
              <a:t>Le Dispositif d’Appui à la Coordination </a:t>
            </a:r>
            <a:r>
              <a:rPr lang="fr-FR" sz="1100" dirty="0">
                <a:solidFill>
                  <a:srgbClr val="000000"/>
                </a:solidFill>
                <a:latin typeface="Calibri" panose="020F0502020204030204" pitchFamily="34" charset="0"/>
              </a:rPr>
              <a:t>de Lorraine (DAC 54): Dr Éliane ABRAHAM, Responsable de proximité antenne Métropole, Grand Nancy “DAC 54 – Antenne RGC” </a:t>
            </a:r>
          </a:p>
          <a:p>
            <a:r>
              <a:rPr lang="fr-FR" sz="1100" dirty="0">
                <a:solidFill>
                  <a:srgbClr val="000000"/>
                </a:solidFill>
                <a:latin typeface="Calibri" panose="020F0502020204030204" pitchFamily="34" charset="0"/>
              </a:rPr>
              <a:t>- La cellule post-</a:t>
            </a:r>
            <a:r>
              <a:rPr lang="fr-FR" sz="1100" dirty="0" err="1">
                <a:solidFill>
                  <a:srgbClr val="000000"/>
                </a:solidFill>
                <a:latin typeface="Calibri" panose="020F0502020204030204" pitchFamily="34" charset="0"/>
              </a:rPr>
              <a:t>Covid</a:t>
            </a:r>
            <a:r>
              <a:rPr lang="fr-FR" sz="1100" dirty="0">
                <a:solidFill>
                  <a:srgbClr val="000000"/>
                </a:solidFill>
                <a:latin typeface="Calibri" panose="020F0502020204030204" pitchFamily="34" charset="0"/>
              </a:rPr>
              <a:t> de </a:t>
            </a:r>
            <a:r>
              <a:rPr lang="fr-FR" sz="1100" b="1" dirty="0">
                <a:solidFill>
                  <a:srgbClr val="000000"/>
                </a:solidFill>
                <a:latin typeface="Calibri" panose="020F0502020204030204" pitchFamily="34" charset="0"/>
              </a:rPr>
              <a:t>–l’ARS d'Occitanie : </a:t>
            </a:r>
            <a:r>
              <a:rPr lang="fr-FR" sz="1100" dirty="0">
                <a:solidFill>
                  <a:srgbClr val="000000"/>
                </a:solidFill>
                <a:latin typeface="Calibri" panose="020F0502020204030204" pitchFamily="34" charset="0"/>
              </a:rPr>
              <a:t>Mme Claire BEUREC, Chargée de projets, Dr Jérôme LARCHÉ, Référent Post-COVID </a:t>
            </a:r>
          </a:p>
          <a:p>
            <a:r>
              <a:rPr lang="fr-FR" sz="1100" dirty="0">
                <a:solidFill>
                  <a:srgbClr val="000000"/>
                </a:solidFill>
                <a:latin typeface="Calibri" panose="020F0502020204030204" pitchFamily="34" charset="0"/>
              </a:rPr>
              <a:t>- La </a:t>
            </a:r>
            <a:r>
              <a:rPr lang="fr-FR" sz="1100" b="1" dirty="0">
                <a:solidFill>
                  <a:srgbClr val="000000"/>
                </a:solidFill>
                <a:latin typeface="Calibri" panose="020F0502020204030204" pitchFamily="34" charset="0"/>
              </a:rPr>
              <a:t>Société de Pneumologie de Langue Française (SPLF) </a:t>
            </a:r>
            <a:r>
              <a:rPr lang="fr-FR" sz="1100" dirty="0">
                <a:solidFill>
                  <a:srgbClr val="000000"/>
                </a:solidFill>
                <a:latin typeface="Calibri" panose="020F0502020204030204" pitchFamily="34" charset="0"/>
              </a:rPr>
              <a:t>: Pr Claire ANDREJAK, Vice-Présidente et secrétaire Scientifique </a:t>
            </a:r>
          </a:p>
          <a:p>
            <a:r>
              <a:rPr lang="fr-FR" sz="1100" dirty="0">
                <a:solidFill>
                  <a:srgbClr val="000000"/>
                </a:solidFill>
                <a:latin typeface="Calibri" panose="020F0502020204030204" pitchFamily="34" charset="0"/>
              </a:rPr>
              <a:t>- L</a:t>
            </a:r>
            <a:r>
              <a:rPr lang="fr-FR" sz="1100" b="1" dirty="0">
                <a:solidFill>
                  <a:srgbClr val="000000"/>
                </a:solidFill>
                <a:latin typeface="Calibri" panose="020F0502020204030204" pitchFamily="34" charset="0"/>
              </a:rPr>
              <a:t>a Société de Pathologie Infectieuse de Langue Française (SPILF) </a:t>
            </a:r>
            <a:r>
              <a:rPr lang="fr-FR" sz="1100" dirty="0">
                <a:solidFill>
                  <a:srgbClr val="000000"/>
                </a:solidFill>
                <a:latin typeface="Calibri" panose="020F0502020204030204" pitchFamily="34" charset="0"/>
              </a:rPr>
              <a:t>: Dr Bernard CASTAN, Président, Pr Michel CARLES, Infectiologue, Dr Olivier ROBINEAU, Infectiologue </a:t>
            </a:r>
          </a:p>
          <a:p>
            <a:r>
              <a:rPr lang="fr-FR" sz="1100" dirty="0">
                <a:solidFill>
                  <a:srgbClr val="000000"/>
                </a:solidFill>
                <a:latin typeface="Calibri" panose="020F0502020204030204" pitchFamily="34" charset="0"/>
              </a:rPr>
              <a:t>- </a:t>
            </a:r>
            <a:r>
              <a:rPr lang="fr-FR" sz="1100" b="1" dirty="0">
                <a:solidFill>
                  <a:srgbClr val="000000"/>
                </a:solidFill>
                <a:latin typeface="Calibri" panose="020F0502020204030204" pitchFamily="34" charset="0"/>
              </a:rPr>
              <a:t>La Société Nationale de Médecine Interne (SNFMI) </a:t>
            </a:r>
            <a:r>
              <a:rPr lang="fr-FR" sz="1100" dirty="0">
                <a:solidFill>
                  <a:srgbClr val="000000"/>
                </a:solidFill>
                <a:latin typeface="Calibri" panose="020F0502020204030204" pitchFamily="34" charset="0"/>
              </a:rPr>
              <a:t>: Pr Brigitte RANQUE </a:t>
            </a:r>
          </a:p>
          <a:p>
            <a:r>
              <a:rPr lang="fr-FR" sz="1100" dirty="0">
                <a:solidFill>
                  <a:srgbClr val="000000"/>
                </a:solidFill>
                <a:latin typeface="Calibri" panose="020F0502020204030204" pitchFamily="34" charset="0"/>
              </a:rPr>
              <a:t>- </a:t>
            </a:r>
            <a:r>
              <a:rPr lang="fr-FR" sz="1100" b="1" dirty="0">
                <a:solidFill>
                  <a:srgbClr val="000000"/>
                </a:solidFill>
                <a:latin typeface="Calibri" panose="020F0502020204030204" pitchFamily="34" charset="0"/>
              </a:rPr>
              <a:t>Le Collège de la Médecine Générale </a:t>
            </a:r>
            <a:r>
              <a:rPr lang="fr-FR" sz="1100" dirty="0">
                <a:solidFill>
                  <a:srgbClr val="000000"/>
                </a:solidFill>
                <a:latin typeface="Calibri" panose="020F0502020204030204" pitchFamily="34" charset="0"/>
              </a:rPr>
              <a:t>(</a:t>
            </a:r>
            <a:r>
              <a:rPr lang="fr-FR" sz="1100" b="1" dirty="0">
                <a:solidFill>
                  <a:srgbClr val="000000"/>
                </a:solidFill>
                <a:latin typeface="Calibri" panose="020F0502020204030204" pitchFamily="34" charset="0"/>
              </a:rPr>
              <a:t>CMG) : </a:t>
            </a:r>
            <a:r>
              <a:rPr lang="fr-FR" sz="1100" dirty="0">
                <a:solidFill>
                  <a:srgbClr val="000000"/>
                </a:solidFill>
                <a:latin typeface="Calibri" panose="020F0502020204030204" pitchFamily="34" charset="0"/>
              </a:rPr>
              <a:t>Pr Serge GILBERG, Professeur émérite, Département de Médecine Générale, Université Paris-Cité </a:t>
            </a:r>
          </a:p>
          <a:p>
            <a:r>
              <a:rPr lang="fr-FR" sz="1100" dirty="0">
                <a:solidFill>
                  <a:srgbClr val="000000"/>
                </a:solidFill>
                <a:latin typeface="Calibri" panose="020F0502020204030204" pitchFamily="34" charset="0"/>
              </a:rPr>
              <a:t>- La </a:t>
            </a:r>
            <a:r>
              <a:rPr lang="fr-FR" sz="1100" b="1" dirty="0">
                <a:solidFill>
                  <a:srgbClr val="000000"/>
                </a:solidFill>
                <a:latin typeface="Calibri" panose="020F0502020204030204" pitchFamily="34" charset="0"/>
              </a:rPr>
              <a:t>Société Française de Santé au Travail (SFST) : </a:t>
            </a:r>
            <a:r>
              <a:rPr lang="fr-FR" sz="1100" dirty="0">
                <a:solidFill>
                  <a:srgbClr val="000000"/>
                </a:solidFill>
                <a:latin typeface="Calibri" panose="020F0502020204030204" pitchFamily="34" charset="0"/>
              </a:rPr>
              <a:t>Pr GEHANNO </a:t>
            </a:r>
          </a:p>
          <a:p>
            <a:r>
              <a:rPr lang="fr-FR" sz="1100" dirty="0">
                <a:solidFill>
                  <a:srgbClr val="000000"/>
                </a:solidFill>
                <a:latin typeface="Calibri" panose="020F0502020204030204" pitchFamily="34" charset="0"/>
              </a:rPr>
              <a:t>- </a:t>
            </a:r>
            <a:r>
              <a:rPr lang="fr-FR" sz="1100" b="1" dirty="0">
                <a:solidFill>
                  <a:srgbClr val="000000"/>
                </a:solidFill>
                <a:latin typeface="Calibri" panose="020F0502020204030204" pitchFamily="34" charset="0"/>
              </a:rPr>
              <a:t>Les associations de patients </a:t>
            </a:r>
            <a:r>
              <a:rPr lang="fr-FR" sz="1100" dirty="0">
                <a:solidFill>
                  <a:srgbClr val="000000"/>
                </a:solidFill>
                <a:latin typeface="Calibri" panose="020F0502020204030204" pitchFamily="34" charset="0"/>
              </a:rPr>
              <a:t>: </a:t>
            </a:r>
            <a:r>
              <a:rPr lang="fr-FR" sz="1100" b="1" dirty="0">
                <a:solidFill>
                  <a:srgbClr val="000000"/>
                </a:solidFill>
                <a:latin typeface="Calibri" panose="020F0502020204030204" pitchFamily="34" charset="0"/>
              </a:rPr>
              <a:t>ApresJ20 </a:t>
            </a:r>
            <a:r>
              <a:rPr lang="fr-FR" sz="1100" b="1" dirty="0" err="1">
                <a:solidFill>
                  <a:srgbClr val="000000"/>
                </a:solidFill>
                <a:latin typeface="Calibri" panose="020F0502020204030204" pitchFamily="34" charset="0"/>
              </a:rPr>
              <a:t>Covid</a:t>
            </a:r>
            <a:r>
              <a:rPr lang="fr-FR" sz="1100" b="1" dirty="0">
                <a:solidFill>
                  <a:srgbClr val="000000"/>
                </a:solidFill>
                <a:latin typeface="Calibri" panose="020F0502020204030204" pitchFamily="34" charset="0"/>
              </a:rPr>
              <a:t>-Long </a:t>
            </a:r>
            <a:r>
              <a:rPr lang="fr-FR" sz="1100" dirty="0">
                <a:solidFill>
                  <a:srgbClr val="000000"/>
                </a:solidFill>
                <a:latin typeface="Calibri" panose="020F0502020204030204" pitchFamily="34" charset="0"/>
              </a:rPr>
              <a:t>: Pauline OUSTRIC, Présidente et cofondatrice, Faustine HÉLIÉ, Cofondatrice; </a:t>
            </a:r>
            <a:r>
              <a:rPr lang="fr-FR" sz="1100" b="1" dirty="0">
                <a:solidFill>
                  <a:srgbClr val="000000"/>
                </a:solidFill>
                <a:latin typeface="Calibri" panose="020F0502020204030204" pitchFamily="34" charset="0"/>
              </a:rPr>
              <a:t>Millions </a:t>
            </a:r>
            <a:r>
              <a:rPr lang="fr-FR" sz="1100" b="1" dirty="0" err="1">
                <a:solidFill>
                  <a:srgbClr val="000000"/>
                </a:solidFill>
                <a:latin typeface="Calibri" panose="020F0502020204030204" pitchFamily="34" charset="0"/>
              </a:rPr>
              <a:t>Missing</a:t>
            </a:r>
            <a:r>
              <a:rPr lang="fr-FR" sz="1100" b="1" dirty="0">
                <a:solidFill>
                  <a:srgbClr val="000000"/>
                </a:solidFill>
                <a:latin typeface="Calibri" panose="020F0502020204030204" pitchFamily="34" charset="0"/>
              </a:rPr>
              <a:t> France : </a:t>
            </a:r>
            <a:r>
              <a:rPr lang="fr-FR" sz="1100" dirty="0">
                <a:solidFill>
                  <a:srgbClr val="000000"/>
                </a:solidFill>
                <a:latin typeface="Calibri" panose="020F0502020204030204" pitchFamily="34" charset="0"/>
              </a:rPr>
              <a:t>Chantal SOMM, </a:t>
            </a:r>
            <a:r>
              <a:rPr lang="fr-FR" sz="1100" b="1" dirty="0" err="1">
                <a:solidFill>
                  <a:srgbClr val="000000"/>
                </a:solidFill>
                <a:latin typeface="Calibri" panose="020F0502020204030204" pitchFamily="34" charset="0"/>
              </a:rPr>
              <a:t>Covid</a:t>
            </a:r>
            <a:r>
              <a:rPr lang="fr-FR" sz="1100" b="1" dirty="0">
                <a:solidFill>
                  <a:srgbClr val="000000"/>
                </a:solidFill>
                <a:latin typeface="Calibri" panose="020F0502020204030204" pitchFamily="34" charset="0"/>
              </a:rPr>
              <a:t> long pédiatrique </a:t>
            </a:r>
            <a:r>
              <a:rPr lang="fr-FR" sz="1100" dirty="0">
                <a:solidFill>
                  <a:srgbClr val="000000"/>
                </a:solidFill>
                <a:latin typeface="Calibri" panose="020F0502020204030204" pitchFamily="34" charset="0"/>
              </a:rPr>
              <a:t>: Andrea Christina MAS </a:t>
            </a:r>
          </a:p>
          <a:p>
            <a:r>
              <a:rPr lang="fr-FR" sz="1100" b="1" dirty="0">
                <a:solidFill>
                  <a:srgbClr val="000000"/>
                </a:solidFill>
                <a:latin typeface="Calibri" panose="020F0502020204030204" pitchFamily="34" charset="0"/>
              </a:rPr>
              <a:t>- Les médecins : </a:t>
            </a:r>
          </a:p>
          <a:p>
            <a:r>
              <a:rPr lang="fr-FR" sz="1100" b="1" dirty="0" smtClean="0">
                <a:solidFill>
                  <a:srgbClr val="000000"/>
                </a:solidFill>
                <a:latin typeface="Calibri" panose="020F0502020204030204" pitchFamily="34" charset="0"/>
              </a:rPr>
              <a:t>Médecine </a:t>
            </a:r>
            <a:r>
              <a:rPr lang="fr-FR" sz="1100" b="1" dirty="0">
                <a:solidFill>
                  <a:srgbClr val="000000"/>
                </a:solidFill>
                <a:latin typeface="Calibri" panose="020F0502020204030204" pitchFamily="34" charset="0"/>
              </a:rPr>
              <a:t>générale </a:t>
            </a:r>
            <a:r>
              <a:rPr lang="fr-FR" sz="1100" dirty="0">
                <a:solidFill>
                  <a:srgbClr val="000000"/>
                </a:solidFill>
                <a:latin typeface="Calibri" panose="020F0502020204030204" pitchFamily="34" charset="0"/>
              </a:rPr>
              <a:t>: Dr Romain LUTAUD, Chef de clinique des universités en médecine générale &amp; anthropologue de santé, Dr Xavier GOCKO, membre du bureau du Conseil National des Généralistes Enseignants (CNGE), Dr Pauline JEANMOUGIN, Médecin généraliste, Maitre de conférences de médecine générale à la faculté de médecine de Nantes </a:t>
            </a:r>
          </a:p>
          <a:p>
            <a:r>
              <a:rPr lang="fr-FR" sz="1100" b="1" dirty="0" smtClean="0">
                <a:solidFill>
                  <a:srgbClr val="000000"/>
                </a:solidFill>
                <a:latin typeface="Calibri" panose="020F0502020204030204" pitchFamily="34" charset="0"/>
              </a:rPr>
              <a:t>Pédiatrie</a:t>
            </a:r>
            <a:r>
              <a:rPr lang="fr-FR" sz="1100" b="1" dirty="0">
                <a:solidFill>
                  <a:srgbClr val="000000"/>
                </a:solidFill>
                <a:latin typeface="Calibri" panose="020F0502020204030204" pitchFamily="34" charset="0"/>
              </a:rPr>
              <a:t>: </a:t>
            </a:r>
            <a:r>
              <a:rPr lang="fr-FR" sz="1100" dirty="0">
                <a:solidFill>
                  <a:srgbClr val="000000"/>
                </a:solidFill>
                <a:latin typeface="Calibri" panose="020F0502020204030204" pitchFamily="34" charset="0"/>
              </a:rPr>
              <a:t>Pr Pierre GRESSENS, hôpital Robert Debré, APHP, et chercheur en </a:t>
            </a:r>
            <a:r>
              <a:rPr lang="fr-FR" sz="1100" b="1" dirty="0">
                <a:solidFill>
                  <a:srgbClr val="000000"/>
                </a:solidFill>
                <a:latin typeface="Calibri" panose="020F0502020204030204" pitchFamily="34" charset="0"/>
              </a:rPr>
              <a:t>neurosciences, </a:t>
            </a:r>
            <a:r>
              <a:rPr lang="fr-FR" sz="1100" dirty="0">
                <a:solidFill>
                  <a:srgbClr val="000000"/>
                </a:solidFill>
                <a:latin typeface="Calibri" panose="020F0502020204030204" pitchFamily="34" charset="0"/>
              </a:rPr>
              <a:t>Université Paris-Cité, Inserm, Dr Aurélie MORAND, Praticien Hospitalier, APHM </a:t>
            </a:r>
          </a:p>
          <a:p>
            <a:r>
              <a:rPr lang="fr-FR" sz="1100" b="1" dirty="0" smtClean="0">
                <a:solidFill>
                  <a:srgbClr val="000000"/>
                </a:solidFill>
                <a:latin typeface="Calibri" panose="020F0502020204030204" pitchFamily="34" charset="0"/>
              </a:rPr>
              <a:t>Physiologie</a:t>
            </a:r>
            <a:r>
              <a:rPr lang="fr-FR" sz="1100" b="1" dirty="0">
                <a:solidFill>
                  <a:srgbClr val="000000"/>
                </a:solidFill>
                <a:latin typeface="Calibri" panose="020F0502020204030204" pitchFamily="34" charset="0"/>
              </a:rPr>
              <a:t>, explorations et rééducation </a:t>
            </a:r>
            <a:r>
              <a:rPr lang="fr-FR" sz="1100" b="1" dirty="0" err="1">
                <a:solidFill>
                  <a:srgbClr val="000000"/>
                </a:solidFill>
                <a:latin typeface="Calibri" panose="020F0502020204030204" pitchFamily="34" charset="0"/>
              </a:rPr>
              <a:t>fonctionelles</a:t>
            </a:r>
            <a:r>
              <a:rPr lang="fr-FR" sz="1100" dirty="0">
                <a:solidFill>
                  <a:srgbClr val="000000"/>
                </a:solidFill>
                <a:latin typeface="Calibri" panose="020F0502020204030204" pitchFamily="34" charset="0"/>
              </a:rPr>
              <a:t>: Dr David HUPIN, CHU Saint-Etienne </a:t>
            </a:r>
          </a:p>
          <a:p>
            <a:r>
              <a:rPr lang="fr-FR" sz="1100" dirty="0" smtClean="0">
                <a:solidFill>
                  <a:srgbClr val="000000"/>
                </a:solidFill>
                <a:latin typeface="Calibri" panose="020F0502020204030204" pitchFamily="34" charset="0"/>
              </a:rPr>
              <a:t>P</a:t>
            </a:r>
            <a:r>
              <a:rPr lang="fr-FR" sz="1100" b="1" dirty="0" smtClean="0">
                <a:solidFill>
                  <a:srgbClr val="000000"/>
                </a:solidFill>
                <a:latin typeface="Calibri" panose="020F0502020204030204" pitchFamily="34" charset="0"/>
              </a:rPr>
              <a:t>sychiatres </a:t>
            </a:r>
            <a:r>
              <a:rPr lang="fr-FR" sz="1100" dirty="0">
                <a:solidFill>
                  <a:srgbClr val="000000"/>
                </a:solidFill>
                <a:latin typeface="Calibri" panose="020F0502020204030204" pitchFamily="34" charset="0"/>
              </a:rPr>
              <a:t>: Pr Cédric LEMOGNE, Hôtel-Dieu, APHP, Université Paris-Cité, Dr Françoise LINARD, hôpital Tenon, APHP, Dr Thierry JACQUEMIN, Paris </a:t>
            </a:r>
          </a:p>
          <a:p>
            <a:r>
              <a:rPr lang="fr-FR" sz="1100" b="1" dirty="0" smtClean="0">
                <a:solidFill>
                  <a:srgbClr val="000000"/>
                </a:solidFill>
                <a:latin typeface="Calibri" panose="020F0502020204030204" pitchFamily="34" charset="0"/>
              </a:rPr>
              <a:t>Médecine </a:t>
            </a:r>
            <a:r>
              <a:rPr lang="fr-FR" sz="1100" b="1" dirty="0">
                <a:solidFill>
                  <a:srgbClr val="000000"/>
                </a:solidFill>
                <a:latin typeface="Calibri" panose="020F0502020204030204" pitchFamily="34" charset="0"/>
              </a:rPr>
              <a:t>Interne</a:t>
            </a:r>
            <a:r>
              <a:rPr lang="fr-FR" sz="1100" dirty="0">
                <a:solidFill>
                  <a:srgbClr val="000000"/>
                </a:solidFill>
                <a:latin typeface="Calibri" panose="020F0502020204030204" pitchFamily="34" charset="0"/>
              </a:rPr>
              <a:t>: Pr Matthieu MAHEVAS, hôpital Henri Mondor, APHP, Université Paris-Est Créteil </a:t>
            </a:r>
          </a:p>
          <a:p>
            <a:r>
              <a:rPr lang="fr-FR" sz="1100" b="1" dirty="0" smtClean="0">
                <a:solidFill>
                  <a:srgbClr val="000000"/>
                </a:solidFill>
                <a:latin typeface="Calibri" panose="020F0502020204030204" pitchFamily="34" charset="0"/>
              </a:rPr>
              <a:t>Biophysique </a:t>
            </a:r>
            <a:r>
              <a:rPr lang="fr-FR" sz="1100" b="1" dirty="0">
                <a:solidFill>
                  <a:srgbClr val="000000"/>
                </a:solidFill>
                <a:latin typeface="Calibri" panose="020F0502020204030204" pitchFamily="34" charset="0"/>
              </a:rPr>
              <a:t>et médecine nucléaire: </a:t>
            </a:r>
            <a:r>
              <a:rPr lang="fr-FR" sz="1100" dirty="0">
                <a:solidFill>
                  <a:srgbClr val="000000"/>
                </a:solidFill>
                <a:latin typeface="Calibri" panose="020F0502020204030204" pitchFamily="34" charset="0"/>
              </a:rPr>
              <a:t>Pr </a:t>
            </a:r>
            <a:r>
              <a:rPr lang="fr-FR" sz="1100" dirty="0" err="1">
                <a:solidFill>
                  <a:srgbClr val="000000"/>
                </a:solidFill>
                <a:latin typeface="Calibri" panose="020F0502020204030204" pitchFamily="34" charset="0"/>
              </a:rPr>
              <a:t>Eric</a:t>
            </a:r>
            <a:r>
              <a:rPr lang="fr-FR" sz="1100" dirty="0">
                <a:solidFill>
                  <a:srgbClr val="000000"/>
                </a:solidFill>
                <a:latin typeface="Calibri" panose="020F0502020204030204" pitchFamily="34" charset="0"/>
              </a:rPr>
              <a:t> GUEDJ, APHM, Université Aix-Marseille, CNRS, Ecole Centrale Marseille </a:t>
            </a:r>
          </a:p>
          <a:p>
            <a:r>
              <a:rPr lang="fr-FR" sz="1100" dirty="0" smtClean="0">
                <a:latin typeface="Calibri" panose="020F0502020204030204" pitchFamily="34" charset="0"/>
              </a:rPr>
              <a:t>- </a:t>
            </a:r>
            <a:r>
              <a:rPr lang="fr-FR" sz="1100" dirty="0">
                <a:latin typeface="Calibri" panose="020F0502020204030204" pitchFamily="34" charset="0"/>
              </a:rPr>
              <a:t>Le </a:t>
            </a:r>
            <a:r>
              <a:rPr lang="fr-FR" sz="1100" b="1" dirty="0">
                <a:latin typeface="Calibri" panose="020F0502020204030204" pitchFamily="34" charset="0"/>
              </a:rPr>
              <a:t>Directeur scientifique </a:t>
            </a:r>
            <a:r>
              <a:rPr lang="fr-FR" sz="1100" b="1" dirty="0" err="1">
                <a:latin typeface="Calibri" panose="020F0502020204030204" pitchFamily="34" charset="0"/>
              </a:rPr>
              <a:t>Covid</a:t>
            </a:r>
            <a:r>
              <a:rPr lang="fr-FR" sz="1100" b="1" dirty="0">
                <a:latin typeface="Calibri" panose="020F0502020204030204" pitchFamily="34" charset="0"/>
              </a:rPr>
              <a:t> long pour le Canada: </a:t>
            </a:r>
            <a:r>
              <a:rPr lang="fr-FR" sz="1100" dirty="0">
                <a:latin typeface="Calibri" panose="020F0502020204030204" pitchFamily="34" charset="0"/>
              </a:rPr>
              <a:t>Pr Simon DECARY, médecine physique et réadaptation fonctionnelle, université de Sherbrooke, Canada </a:t>
            </a:r>
          </a:p>
          <a:p>
            <a:r>
              <a:rPr lang="fr-FR" sz="1100" dirty="0">
                <a:latin typeface="Calibri" panose="020F0502020204030204" pitchFamily="34" charset="0"/>
              </a:rPr>
              <a:t>- I</a:t>
            </a:r>
            <a:r>
              <a:rPr lang="fr-FR" sz="1100" b="1" dirty="0">
                <a:latin typeface="Calibri" panose="020F0502020204030204" pitchFamily="34" charset="0"/>
              </a:rPr>
              <a:t>mmunologiste: </a:t>
            </a:r>
            <a:r>
              <a:rPr lang="fr-FR" sz="1100" dirty="0">
                <a:latin typeface="Calibri" panose="020F0502020204030204" pitchFamily="34" charset="0"/>
              </a:rPr>
              <a:t>Alain TRAUTMANN, Directeur de Recherche émérite, Institut Cochin, Paris </a:t>
            </a:r>
          </a:p>
          <a:p>
            <a:r>
              <a:rPr lang="fr-FR" sz="1100" dirty="0">
                <a:latin typeface="Calibri" panose="020F0502020204030204" pitchFamily="34" charset="0"/>
              </a:rPr>
              <a:t>- </a:t>
            </a:r>
            <a:r>
              <a:rPr lang="fr-FR" sz="1100" b="1" dirty="0">
                <a:latin typeface="Calibri" panose="020F0502020204030204" pitchFamily="34" charset="0"/>
              </a:rPr>
              <a:t>Economiste</a:t>
            </a:r>
            <a:r>
              <a:rPr lang="fr-FR" sz="1100" dirty="0">
                <a:latin typeface="Calibri" panose="020F0502020204030204" pitchFamily="34" charset="0"/>
              </a:rPr>
              <a:t>: Pr Florence JUSOT, Professeur en sciences économiques</a:t>
            </a:r>
            <a:r>
              <a:rPr lang="fr-FR" sz="1100" b="1" dirty="0">
                <a:latin typeface="Calibri" panose="020F0502020204030204" pitchFamily="34" charset="0"/>
              </a:rPr>
              <a:t>, </a:t>
            </a:r>
            <a:r>
              <a:rPr lang="fr-FR" sz="1100" dirty="0">
                <a:latin typeface="Calibri" panose="020F0502020204030204" pitchFamily="34" charset="0"/>
              </a:rPr>
              <a:t>Université Paris-Dauphine </a:t>
            </a:r>
            <a:endParaRPr lang="fr-FR" sz="1100" dirty="0"/>
          </a:p>
        </p:txBody>
      </p:sp>
      <p:sp>
        <p:nvSpPr>
          <p:cNvPr id="7" name="Rectangle 6"/>
          <p:cNvSpPr/>
          <p:nvPr/>
        </p:nvSpPr>
        <p:spPr>
          <a:xfrm>
            <a:off x="700649" y="341203"/>
            <a:ext cx="10902461" cy="1077218"/>
          </a:xfrm>
          <a:prstGeom prst="rect">
            <a:avLst/>
          </a:prstGeom>
        </p:spPr>
        <p:txBody>
          <a:bodyPr wrap="square">
            <a:spAutoFit/>
          </a:bodyPr>
          <a:lstStyle/>
          <a:p>
            <a:pPr algn="ctr"/>
            <a:r>
              <a:rPr lang="fr-FR" sz="1600" dirty="0">
                <a:solidFill>
                  <a:srgbClr val="000000"/>
                </a:solidFill>
                <a:latin typeface="Calibri" panose="020F0502020204030204" pitchFamily="34" charset="0"/>
              </a:rPr>
              <a:t>Avis </a:t>
            </a:r>
            <a:r>
              <a:rPr lang="fr-FR" sz="1600" dirty="0" err="1">
                <a:solidFill>
                  <a:srgbClr val="000000"/>
                </a:solidFill>
                <a:latin typeface="Calibri" panose="020F0502020204030204" pitchFamily="34" charset="0"/>
              </a:rPr>
              <a:t>co-pilotée</a:t>
            </a:r>
            <a:r>
              <a:rPr lang="fr-FR" sz="1600" dirty="0">
                <a:solidFill>
                  <a:srgbClr val="000000"/>
                </a:solidFill>
                <a:latin typeface="Calibri" panose="020F0502020204030204" pitchFamily="34" charset="0"/>
              </a:rPr>
              <a:t> par </a:t>
            </a:r>
            <a:r>
              <a:rPr lang="fr-FR" sz="1600" dirty="0" smtClean="0">
                <a:solidFill>
                  <a:srgbClr val="000000"/>
                </a:solidFill>
                <a:latin typeface="Calibri" panose="020F0502020204030204" pitchFamily="34" charset="0"/>
              </a:rPr>
              <a:t>Xavier LESCURE (infectiologue) et </a:t>
            </a:r>
            <a:r>
              <a:rPr lang="fr-FR" sz="1600" dirty="0" err="1" smtClean="0">
                <a:solidFill>
                  <a:srgbClr val="000000"/>
                </a:solidFill>
                <a:latin typeface="Calibri" panose="020F0502020204030204" pitchFamily="34" charset="0"/>
              </a:rPr>
              <a:t>Yvanie</a:t>
            </a:r>
            <a:r>
              <a:rPr lang="fr-FR" sz="1600" dirty="0" smtClean="0">
                <a:solidFill>
                  <a:srgbClr val="000000"/>
                </a:solidFill>
                <a:latin typeface="Calibri" panose="020F0502020204030204" pitchFamily="34" charset="0"/>
              </a:rPr>
              <a:t> CAILLE (représentante d’association de patients) </a:t>
            </a:r>
            <a:endParaRPr lang="fr-FR" sz="1600" dirty="0">
              <a:solidFill>
                <a:srgbClr val="000000"/>
              </a:solidFill>
              <a:latin typeface="Calibri" panose="020F0502020204030204" pitchFamily="34" charset="0"/>
            </a:endParaRPr>
          </a:p>
          <a:p>
            <a:pPr algn="ctr"/>
            <a:r>
              <a:rPr lang="fr-FR" sz="1600" dirty="0">
                <a:solidFill>
                  <a:srgbClr val="000000"/>
                </a:solidFill>
                <a:latin typeface="Calibri" panose="020F0502020204030204" pitchFamily="34" charset="0"/>
              </a:rPr>
              <a:t>avec le soutien rédactionnel de Léa </a:t>
            </a:r>
            <a:r>
              <a:rPr lang="fr-FR" sz="1600" dirty="0" err="1" smtClean="0">
                <a:solidFill>
                  <a:srgbClr val="000000"/>
                </a:solidFill>
                <a:latin typeface="Calibri" panose="020F0502020204030204" pitchFamily="34" charset="0"/>
              </a:rPr>
              <a:t>Druet</a:t>
            </a:r>
            <a:r>
              <a:rPr lang="fr-FR" sz="1600" dirty="0" smtClean="0">
                <a:solidFill>
                  <a:srgbClr val="000000"/>
                </a:solidFill>
                <a:latin typeface="Calibri" panose="020F0502020204030204" pitchFamily="34" charset="0"/>
              </a:rPr>
              <a:t>-Faivre (Cheffe de projet, COVARS) </a:t>
            </a:r>
            <a:endParaRPr lang="fr-FR" sz="1600" dirty="0">
              <a:solidFill>
                <a:srgbClr val="000000"/>
              </a:solidFill>
              <a:latin typeface="Calibri" panose="020F0502020204030204" pitchFamily="34" charset="0"/>
            </a:endParaRPr>
          </a:p>
          <a:p>
            <a:pPr algn="ctr"/>
            <a:r>
              <a:rPr lang="fr-FR" sz="1600" dirty="0">
                <a:solidFill>
                  <a:srgbClr val="000000"/>
                </a:solidFill>
                <a:latin typeface="Calibri" panose="020F0502020204030204" pitchFamily="34" charset="0"/>
              </a:rPr>
              <a:t>et avec le groupe de travail composé de </a:t>
            </a:r>
            <a:r>
              <a:rPr lang="fr-FR" sz="1600" dirty="0" smtClean="0">
                <a:solidFill>
                  <a:srgbClr val="000000"/>
                </a:solidFill>
                <a:latin typeface="Calibri" panose="020F0502020204030204" pitchFamily="34" charset="0"/>
              </a:rPr>
              <a:t>Fabrice Carat (épidémiologiste), Julie </a:t>
            </a:r>
            <a:r>
              <a:rPr lang="fr-FR" sz="1600" dirty="0" err="1" smtClean="0">
                <a:solidFill>
                  <a:srgbClr val="000000"/>
                </a:solidFill>
                <a:latin typeface="Calibri" panose="020F0502020204030204" pitchFamily="34" charset="0"/>
              </a:rPr>
              <a:t>Contenti</a:t>
            </a:r>
            <a:r>
              <a:rPr lang="fr-FR" sz="1600" dirty="0" smtClean="0">
                <a:solidFill>
                  <a:srgbClr val="000000"/>
                </a:solidFill>
                <a:latin typeface="Calibri" panose="020F0502020204030204" pitchFamily="34" charset="0"/>
              </a:rPr>
              <a:t> (urgentiste), </a:t>
            </a:r>
          </a:p>
          <a:p>
            <a:pPr algn="ctr"/>
            <a:r>
              <a:rPr lang="fr-FR" sz="1600" dirty="0" smtClean="0">
                <a:solidFill>
                  <a:srgbClr val="000000"/>
                </a:solidFill>
                <a:latin typeface="Calibri" panose="020F0502020204030204" pitchFamily="34" charset="0"/>
              </a:rPr>
              <a:t>Mélanie Heard (politiste en santé), Denis Malvy (infectiologue) et Olivier Saint-</a:t>
            </a:r>
            <a:r>
              <a:rPr lang="fr-FR" sz="1600" dirty="0" err="1" smtClean="0">
                <a:solidFill>
                  <a:srgbClr val="000000"/>
                </a:solidFill>
                <a:latin typeface="Calibri" panose="020F0502020204030204" pitchFamily="34" charset="0"/>
              </a:rPr>
              <a:t>Lary</a:t>
            </a:r>
            <a:r>
              <a:rPr lang="fr-FR" sz="1600" dirty="0" smtClean="0">
                <a:solidFill>
                  <a:srgbClr val="000000"/>
                </a:solidFill>
                <a:latin typeface="Calibri" panose="020F0502020204030204" pitchFamily="34" charset="0"/>
              </a:rPr>
              <a:t> (médecin généraliste). </a:t>
            </a:r>
            <a:endParaRPr lang="fr-FR" sz="1600" dirty="0"/>
          </a:p>
        </p:txBody>
      </p:sp>
    </p:spTree>
    <p:extLst>
      <p:ext uri="{BB962C8B-B14F-4D97-AF65-F5344CB8AC3E}">
        <p14:creationId xmlns:p14="http://schemas.microsoft.com/office/powerpoint/2010/main" val="245797404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5966460" cy="1325563"/>
          </a:xfrm>
        </p:spPr>
        <p:txBody>
          <a:bodyPr/>
          <a:lstStyle/>
          <a:p>
            <a:r>
              <a:rPr lang="fr-FR" dirty="0" smtClean="0"/>
              <a:t>Rappels historiques 1890</a:t>
            </a:r>
            <a:endParaRPr lang="fr-FR" dirty="0"/>
          </a:p>
        </p:txBody>
      </p:sp>
      <p:sp>
        <p:nvSpPr>
          <p:cNvPr id="3" name="Espace réservé du contenu 2"/>
          <p:cNvSpPr>
            <a:spLocks noGrp="1"/>
          </p:cNvSpPr>
          <p:nvPr>
            <p:ph idx="1"/>
          </p:nvPr>
        </p:nvSpPr>
        <p:spPr>
          <a:xfrm>
            <a:off x="1246908" y="2263287"/>
            <a:ext cx="5153891" cy="4310233"/>
          </a:xfrm>
        </p:spPr>
        <p:txBody>
          <a:bodyPr>
            <a:normAutofit fontScale="92500" lnSpcReduction="10000"/>
          </a:bodyPr>
          <a:lstStyle/>
          <a:p>
            <a:r>
              <a:rPr lang="fr-FR" dirty="0" smtClean="0"/>
              <a:t>Pandémie « grippale » russe 1890</a:t>
            </a:r>
          </a:p>
          <a:p>
            <a:r>
              <a:rPr lang="fr-FR" dirty="0" smtClean="0"/>
              <a:t>HCoV-OC43</a:t>
            </a:r>
          </a:p>
          <a:p>
            <a:r>
              <a:rPr lang="fr-FR" dirty="0" smtClean="0"/>
              <a:t>Atypies </a:t>
            </a:r>
          </a:p>
          <a:p>
            <a:pPr lvl="1"/>
            <a:r>
              <a:rPr lang="fr-FR" dirty="0" smtClean="0"/>
              <a:t>Phase aigue </a:t>
            </a:r>
          </a:p>
          <a:p>
            <a:pPr lvl="2"/>
            <a:r>
              <a:rPr lang="fr-FR" dirty="0" smtClean="0"/>
              <a:t>formes digestives fréquentes</a:t>
            </a:r>
          </a:p>
          <a:p>
            <a:pPr lvl="2"/>
            <a:r>
              <a:rPr lang="fr-FR" dirty="0" smtClean="0"/>
              <a:t>pertes de goût et/ou de l’odorat </a:t>
            </a:r>
          </a:p>
          <a:p>
            <a:pPr lvl="2"/>
            <a:r>
              <a:rPr lang="fr-FR" dirty="0" smtClean="0"/>
              <a:t>peu d’enfants touchés</a:t>
            </a:r>
          </a:p>
          <a:p>
            <a:pPr lvl="1"/>
            <a:r>
              <a:rPr lang="fr-FR" dirty="0" smtClean="0"/>
              <a:t>Phase « secondaire » </a:t>
            </a:r>
          </a:p>
          <a:p>
            <a:pPr lvl="2"/>
            <a:r>
              <a:rPr lang="fr-FR" dirty="0" smtClean="0"/>
              <a:t>fréquence </a:t>
            </a:r>
            <a:r>
              <a:rPr lang="fr-FR" dirty="0"/>
              <a:t>inhabituelle de formes prolongées </a:t>
            </a:r>
            <a:r>
              <a:rPr lang="fr-FR" dirty="0" smtClean="0"/>
              <a:t>; fatigabilité</a:t>
            </a:r>
            <a:r>
              <a:rPr lang="fr-FR" dirty="0"/>
              <a:t>, épuisement, dépression, etc</a:t>
            </a:r>
            <a:r>
              <a:rPr lang="fr-FR" dirty="0" smtClean="0"/>
              <a:t>.</a:t>
            </a:r>
          </a:p>
          <a:p>
            <a:pPr lvl="2"/>
            <a:r>
              <a:rPr lang="fr-FR" dirty="0" smtClean="0"/>
              <a:t>UK : « une </a:t>
            </a:r>
            <a:r>
              <a:rPr lang="fr-FR" dirty="0"/>
              <a:t>nation de convalescents incapables de retourner au travail </a:t>
            </a:r>
            <a:r>
              <a:rPr lang="fr-FR" dirty="0" smtClean="0"/>
              <a:t>»</a:t>
            </a:r>
            <a:endParaRPr lang="fr-FR" dirty="0"/>
          </a:p>
        </p:txBody>
      </p:sp>
      <p:pic>
        <p:nvPicPr>
          <p:cNvPr id="4" name="Image 3"/>
          <p:cNvPicPr>
            <a:picLocks noChangeAspect="1"/>
          </p:cNvPicPr>
          <p:nvPr/>
        </p:nvPicPr>
        <p:blipFill>
          <a:blip r:embed="rId2"/>
          <a:stretch>
            <a:fillRect/>
          </a:stretch>
        </p:blipFill>
        <p:spPr>
          <a:xfrm>
            <a:off x="6525297" y="3324070"/>
            <a:ext cx="5438103" cy="3249450"/>
          </a:xfrm>
          <a:prstGeom prst="rect">
            <a:avLst/>
          </a:prstGeom>
        </p:spPr>
      </p:pic>
      <p:pic>
        <p:nvPicPr>
          <p:cNvPr id="5" name="Image 4"/>
          <p:cNvPicPr>
            <a:picLocks noChangeAspect="1"/>
          </p:cNvPicPr>
          <p:nvPr/>
        </p:nvPicPr>
        <p:blipFill>
          <a:blip r:embed="rId3"/>
          <a:stretch>
            <a:fillRect/>
          </a:stretch>
        </p:blipFill>
        <p:spPr>
          <a:xfrm>
            <a:off x="103909" y="5176566"/>
            <a:ext cx="1468582" cy="1618543"/>
          </a:xfrm>
          <a:prstGeom prst="rect">
            <a:avLst/>
          </a:prstGeom>
        </p:spPr>
      </p:pic>
      <p:sp>
        <p:nvSpPr>
          <p:cNvPr id="6" name="Espace réservé du contenu 2"/>
          <p:cNvSpPr txBox="1">
            <a:spLocks/>
          </p:cNvSpPr>
          <p:nvPr/>
        </p:nvSpPr>
        <p:spPr>
          <a:xfrm>
            <a:off x="6400800" y="2263287"/>
            <a:ext cx="5562600" cy="431023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dirty="0" smtClean="0"/>
              <a:t>Porte d’entrée de SARS-CoV-2</a:t>
            </a:r>
          </a:p>
          <a:p>
            <a:pPr lvl="1"/>
            <a:r>
              <a:rPr lang="fr-FR" dirty="0" smtClean="0"/>
              <a:t>ACE-2</a:t>
            </a:r>
            <a:endParaRPr lang="fr-FR" dirty="0"/>
          </a:p>
        </p:txBody>
      </p:sp>
      <p:sp>
        <p:nvSpPr>
          <p:cNvPr id="7" name="Rectangle 6"/>
          <p:cNvSpPr/>
          <p:nvPr/>
        </p:nvSpPr>
        <p:spPr>
          <a:xfrm>
            <a:off x="3374827" y="6573520"/>
            <a:ext cx="2847896" cy="276999"/>
          </a:xfrm>
          <a:prstGeom prst="rect">
            <a:avLst/>
          </a:prstGeom>
        </p:spPr>
        <p:txBody>
          <a:bodyPr wrap="none">
            <a:spAutoFit/>
          </a:bodyPr>
          <a:lstStyle/>
          <a:p>
            <a:r>
              <a:rPr lang="fr-FR" sz="1200" dirty="0" err="1" smtClean="0"/>
              <a:t>Berche</a:t>
            </a:r>
            <a:r>
              <a:rPr lang="fr-FR" sz="1200" dirty="0" smtClean="0"/>
              <a:t> P. Revue de biologie médicale 2021</a:t>
            </a:r>
            <a:endParaRPr lang="fr-FR" sz="1200" dirty="0"/>
          </a:p>
        </p:txBody>
      </p:sp>
      <p:sp>
        <p:nvSpPr>
          <p:cNvPr id="8" name="Rectangle 7"/>
          <p:cNvSpPr/>
          <p:nvPr/>
        </p:nvSpPr>
        <p:spPr>
          <a:xfrm>
            <a:off x="7590708" y="673963"/>
            <a:ext cx="1762470" cy="707886"/>
          </a:xfrm>
          <a:prstGeom prst="rect">
            <a:avLst/>
          </a:prstGeom>
        </p:spPr>
        <p:txBody>
          <a:bodyPr wrap="none">
            <a:spAutoFit/>
          </a:bodyPr>
          <a:lstStyle/>
          <a:p>
            <a:r>
              <a:rPr lang="fr-FR" sz="4000" dirty="0"/>
              <a:t>et 2019</a:t>
            </a:r>
          </a:p>
        </p:txBody>
      </p:sp>
    </p:spTree>
    <p:extLst>
      <p:ext uri="{BB962C8B-B14F-4D97-AF65-F5344CB8AC3E}">
        <p14:creationId xmlns:p14="http://schemas.microsoft.com/office/powerpoint/2010/main" val="25195948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PACS définitions</a:t>
            </a:r>
            <a:endParaRPr lang="fr-FR" dirty="0"/>
          </a:p>
        </p:txBody>
      </p:sp>
      <p:sp>
        <p:nvSpPr>
          <p:cNvPr id="3" name="Espace réservé du contenu 2"/>
          <p:cNvSpPr>
            <a:spLocks noGrp="1"/>
          </p:cNvSpPr>
          <p:nvPr>
            <p:ph idx="1"/>
          </p:nvPr>
        </p:nvSpPr>
        <p:spPr/>
        <p:txBody>
          <a:bodyPr>
            <a:normAutofit/>
          </a:bodyPr>
          <a:lstStyle/>
          <a:p>
            <a:r>
              <a:rPr lang="fr-FR" sz="2400" dirty="0" smtClean="0">
                <a:solidFill>
                  <a:srgbClr val="0070C0"/>
                </a:solidFill>
              </a:rPr>
              <a:t>OMS 2021 </a:t>
            </a:r>
            <a:r>
              <a:rPr lang="fr-FR" sz="2400" dirty="0" smtClean="0"/>
              <a:t>: Terme évolutif s’appliquant aux personnes </a:t>
            </a:r>
            <a:r>
              <a:rPr lang="fr-FR" sz="2400" dirty="0"/>
              <a:t>présentant des antécédents d’infection probable ou confirmée par le SARS-CoV-2, généralement 3 mois après l’apparition de la COVID-19 avec des symptômes qui </a:t>
            </a:r>
            <a:r>
              <a:rPr lang="fr-FR" sz="2400" b="1" dirty="0"/>
              <a:t>persistent au moins 2 mois </a:t>
            </a:r>
            <a:r>
              <a:rPr lang="fr-FR" sz="2400" dirty="0"/>
              <a:t>et qui ne peuvent pas être expliqués par un autre diagnostic. Ces symptômes peuvent </a:t>
            </a:r>
            <a:r>
              <a:rPr lang="fr-FR" sz="2400" b="1" dirty="0"/>
              <a:t>fluctuer</a:t>
            </a:r>
            <a:r>
              <a:rPr lang="fr-FR" sz="2400" dirty="0"/>
              <a:t> ou récidiver au fil du temps et ont généralement un </a:t>
            </a:r>
            <a:r>
              <a:rPr lang="fr-FR" sz="2400" b="1" dirty="0"/>
              <a:t>impact sur le fonctionnement quotidien</a:t>
            </a:r>
            <a:r>
              <a:rPr lang="fr-FR" sz="2400" dirty="0"/>
              <a:t>. </a:t>
            </a:r>
            <a:endParaRPr lang="fr-FR" sz="2400" dirty="0" smtClean="0"/>
          </a:p>
          <a:p>
            <a:endParaRPr lang="fr-FR" sz="2400" dirty="0" smtClean="0"/>
          </a:p>
          <a:p>
            <a:r>
              <a:rPr lang="fr-FR" sz="2400" dirty="0" smtClean="0">
                <a:solidFill>
                  <a:srgbClr val="0070C0"/>
                </a:solidFill>
              </a:rPr>
              <a:t>HAS 2021 </a:t>
            </a:r>
            <a:r>
              <a:rPr lang="fr-FR" sz="2400" dirty="0" smtClean="0"/>
              <a:t>: </a:t>
            </a:r>
            <a:r>
              <a:rPr lang="fr-FR" sz="2400" b="1" dirty="0" smtClean="0"/>
              <a:t>au-delà </a:t>
            </a:r>
            <a:r>
              <a:rPr lang="fr-FR" sz="2400" b="1" dirty="0"/>
              <a:t>de 4 semaines après l’épisode aigu, la persistance de symptômes fait entrer les patients dans le SPC</a:t>
            </a:r>
            <a:r>
              <a:rPr lang="fr-FR" sz="2400" dirty="0"/>
              <a:t>. Le seuil des 4 semaines en lieu et place des 2 mois de la définition de l’OMS permet d’y inclure les symptômes les plus faciles à traiter, et de </a:t>
            </a:r>
            <a:r>
              <a:rPr lang="fr-FR" sz="2400" b="1" dirty="0"/>
              <a:t>prendre en charge les patients précocement </a:t>
            </a:r>
            <a:r>
              <a:rPr lang="fr-FR" sz="2400" dirty="0"/>
              <a:t>afin d’éviter une dégradation de leur état. </a:t>
            </a:r>
          </a:p>
        </p:txBody>
      </p:sp>
    </p:spTree>
    <p:extLst>
      <p:ext uri="{BB962C8B-B14F-4D97-AF65-F5344CB8AC3E}">
        <p14:creationId xmlns:p14="http://schemas.microsoft.com/office/powerpoint/2010/main" val="6886670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Principales hypothèses physiopathologiques dans le PASC</a:t>
            </a:r>
            <a:endParaRPr lang="fr-FR" dirty="0"/>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rotWithShape="1">
          <a:blip r:embed="rId2"/>
          <a:srcRect l="666" t="27037" r="60417" b="13990"/>
          <a:stretch/>
        </p:blipFill>
        <p:spPr>
          <a:xfrm>
            <a:off x="838200" y="1695214"/>
            <a:ext cx="10515600" cy="4481749"/>
          </a:xfrm>
          <a:prstGeom prst="rect">
            <a:avLst/>
          </a:prstGeom>
        </p:spPr>
      </p:pic>
      <p:sp>
        <p:nvSpPr>
          <p:cNvPr id="5" name="Rectangle 4"/>
          <p:cNvSpPr/>
          <p:nvPr/>
        </p:nvSpPr>
        <p:spPr>
          <a:xfrm>
            <a:off x="9348465" y="6576769"/>
            <a:ext cx="2843535" cy="281231"/>
          </a:xfrm>
          <a:prstGeom prst="rect">
            <a:avLst/>
          </a:prstGeom>
        </p:spPr>
        <p:txBody>
          <a:bodyPr wrap="none">
            <a:spAutoFit/>
          </a:bodyPr>
          <a:lstStyle/>
          <a:p>
            <a:pPr algn="r">
              <a:lnSpc>
                <a:spcPct val="107000"/>
              </a:lnSpc>
              <a:spcAft>
                <a:spcPts val="0"/>
              </a:spcAft>
            </a:pPr>
            <a:r>
              <a:rPr lang="fr-FR" sz="1200" dirty="0">
                <a:latin typeface="Calibri" panose="020F0502020204030204" pitchFamily="34" charset="0"/>
                <a:ea typeface="Calibri" panose="020F0502020204030204" pitchFamily="34" charset="0"/>
                <a:cs typeface="Calibri" panose="020F0502020204030204" pitchFamily="34" charset="0"/>
              </a:rPr>
              <a:t>Davis et al. Nature </a:t>
            </a:r>
            <a:r>
              <a:rPr lang="fr-FR" sz="1200" dirty="0" err="1">
                <a:latin typeface="Calibri" panose="020F0502020204030204" pitchFamily="34" charset="0"/>
                <a:ea typeface="Calibri" panose="020F0502020204030204" pitchFamily="34" charset="0"/>
                <a:cs typeface="Calibri" panose="020F0502020204030204" pitchFamily="34" charset="0"/>
              </a:rPr>
              <a:t>Reviews</a:t>
            </a:r>
            <a:r>
              <a:rPr lang="fr-FR" sz="1200" dirty="0">
                <a:latin typeface="Calibri" panose="020F0502020204030204" pitchFamily="34" charset="0"/>
                <a:ea typeface="Calibri" panose="020F0502020204030204" pitchFamily="34" charset="0"/>
                <a:cs typeface="Calibri" panose="020F0502020204030204" pitchFamily="34" charset="0"/>
              </a:rPr>
              <a:t> </a:t>
            </a:r>
            <a:r>
              <a:rPr lang="fr-FR" sz="1200" dirty="0" err="1">
                <a:latin typeface="Calibri" panose="020F0502020204030204" pitchFamily="34" charset="0"/>
                <a:ea typeface="Calibri" panose="020F0502020204030204" pitchFamily="34" charset="0"/>
                <a:cs typeface="Calibri" panose="020F0502020204030204" pitchFamily="34" charset="0"/>
              </a:rPr>
              <a:t>microbiol</a:t>
            </a:r>
            <a:r>
              <a:rPr lang="fr-FR" sz="1200" dirty="0">
                <a:latin typeface="Calibri" panose="020F0502020204030204" pitchFamily="34" charset="0"/>
                <a:ea typeface="Calibri" panose="020F0502020204030204" pitchFamily="34" charset="0"/>
                <a:cs typeface="Calibri" panose="020F0502020204030204" pitchFamily="34" charset="0"/>
              </a:rPr>
              <a:t> 2023</a:t>
            </a:r>
            <a:endParaRPr lang="fr-FR"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0775705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rotWithShape="1">
          <a:blip r:embed="rId2"/>
          <a:srcRect l="23666" t="21704" r="5749" b="11481"/>
          <a:stretch/>
        </p:blipFill>
        <p:spPr>
          <a:xfrm>
            <a:off x="1115291" y="1295006"/>
            <a:ext cx="9666316" cy="5146999"/>
          </a:xfrm>
          <a:prstGeom prst="rect">
            <a:avLst/>
          </a:prstGeom>
        </p:spPr>
      </p:pic>
      <p:sp>
        <p:nvSpPr>
          <p:cNvPr id="5" name="Rectangle 4"/>
          <p:cNvSpPr/>
          <p:nvPr/>
        </p:nvSpPr>
        <p:spPr>
          <a:xfrm>
            <a:off x="7879794" y="6584474"/>
            <a:ext cx="4312206" cy="276999"/>
          </a:xfrm>
          <a:prstGeom prst="rect">
            <a:avLst/>
          </a:prstGeom>
        </p:spPr>
        <p:txBody>
          <a:bodyPr wrap="none">
            <a:spAutoFit/>
          </a:bodyPr>
          <a:lstStyle/>
          <a:p>
            <a:pPr algn="r"/>
            <a:r>
              <a:rPr lang="fr-FR" sz="1200" dirty="0" err="1" smtClean="0"/>
              <a:t>Bansal</a:t>
            </a:r>
            <a:r>
              <a:rPr lang="fr-FR" sz="1200" dirty="0" smtClean="0"/>
              <a:t> et al. Journal </a:t>
            </a:r>
            <a:r>
              <a:rPr lang="fr-FR" sz="1200" dirty="0"/>
              <a:t>of </a:t>
            </a:r>
            <a:r>
              <a:rPr lang="fr-FR" sz="1200" dirty="0" err="1"/>
              <a:t>Clinical</a:t>
            </a:r>
            <a:r>
              <a:rPr lang="fr-FR" sz="1200" dirty="0"/>
              <a:t> &amp; </a:t>
            </a:r>
            <a:r>
              <a:rPr lang="fr-FR" sz="1200" dirty="0" err="1"/>
              <a:t>Translational</a:t>
            </a:r>
            <a:r>
              <a:rPr lang="fr-FR" sz="1200" dirty="0"/>
              <a:t> </a:t>
            </a:r>
            <a:r>
              <a:rPr lang="fr-FR" sz="1200" dirty="0" err="1"/>
              <a:t>Endocrinology</a:t>
            </a:r>
            <a:r>
              <a:rPr lang="fr-FR" sz="1200" dirty="0"/>
              <a:t> </a:t>
            </a:r>
            <a:r>
              <a:rPr lang="fr-FR" sz="1200" dirty="0" smtClean="0"/>
              <a:t>2022</a:t>
            </a:r>
            <a:endParaRPr lang="fr-FR" sz="1200" dirty="0"/>
          </a:p>
        </p:txBody>
      </p:sp>
      <p:sp>
        <p:nvSpPr>
          <p:cNvPr id="7" name="Titre 1"/>
          <p:cNvSpPr txBox="1">
            <a:spLocks/>
          </p:cNvSpPr>
          <p:nvPr/>
        </p:nvSpPr>
        <p:spPr>
          <a:xfrm>
            <a:off x="838200" y="365125"/>
            <a:ext cx="10515600" cy="92988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dirty="0" smtClean="0"/>
              <a:t>Potential pathophysiological mechanisms involved in the development of post-COVID syndrome and long COVID</a:t>
            </a:r>
            <a:endParaRPr lang="fr-FR" sz="3200" dirty="0"/>
          </a:p>
        </p:txBody>
      </p:sp>
    </p:spTree>
    <p:extLst>
      <p:ext uri="{BB962C8B-B14F-4D97-AF65-F5344CB8AC3E}">
        <p14:creationId xmlns:p14="http://schemas.microsoft.com/office/powerpoint/2010/main" val="84739733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4000" dirty="0" smtClean="0"/>
              <a:t>Hypothèses physiopathologiques </a:t>
            </a:r>
            <a:br>
              <a:rPr lang="fr-FR" sz="4000" dirty="0" smtClean="0"/>
            </a:br>
            <a:r>
              <a:rPr lang="fr-FR" sz="4000" dirty="0" smtClean="0"/>
              <a:t>Focus neurologique</a:t>
            </a:r>
            <a:endParaRPr lang="fr-FR" sz="4000" dirty="0"/>
          </a:p>
        </p:txBody>
      </p:sp>
      <p:pic>
        <p:nvPicPr>
          <p:cNvPr id="4" name="Image 3"/>
          <p:cNvPicPr>
            <a:picLocks noChangeAspect="1"/>
          </p:cNvPicPr>
          <p:nvPr/>
        </p:nvPicPr>
        <p:blipFill>
          <a:blip r:embed="rId3"/>
          <a:stretch>
            <a:fillRect/>
          </a:stretch>
        </p:blipFill>
        <p:spPr>
          <a:xfrm>
            <a:off x="2142238" y="1768765"/>
            <a:ext cx="7907524" cy="4565869"/>
          </a:xfrm>
          <a:prstGeom prst="rect">
            <a:avLst/>
          </a:prstGeom>
        </p:spPr>
      </p:pic>
      <p:sp>
        <p:nvSpPr>
          <p:cNvPr id="5" name="Rectangle 4"/>
          <p:cNvSpPr/>
          <p:nvPr/>
        </p:nvSpPr>
        <p:spPr>
          <a:xfrm>
            <a:off x="9956206" y="6581001"/>
            <a:ext cx="2230098" cy="276999"/>
          </a:xfrm>
          <a:prstGeom prst="rect">
            <a:avLst/>
          </a:prstGeom>
        </p:spPr>
        <p:txBody>
          <a:bodyPr wrap="none">
            <a:spAutoFit/>
          </a:bodyPr>
          <a:lstStyle/>
          <a:p>
            <a:pPr algn="r"/>
            <a:r>
              <a:rPr lang="fr-FR" sz="1200" dirty="0" err="1" smtClean="0">
                <a:solidFill>
                  <a:srgbClr val="000000"/>
                </a:solidFill>
                <a:latin typeface="FGFBD D+ Adv PSHN"/>
              </a:rPr>
              <a:t>Monje</a:t>
            </a:r>
            <a:r>
              <a:rPr lang="fr-FR" sz="1200" dirty="0" smtClean="0">
                <a:solidFill>
                  <a:srgbClr val="000000"/>
                </a:solidFill>
                <a:latin typeface="FGFBD D+ Adv PSHN"/>
              </a:rPr>
              <a:t> &amp; </a:t>
            </a:r>
            <a:r>
              <a:rPr lang="fr-FR" sz="1200" dirty="0" err="1" smtClean="0">
                <a:solidFill>
                  <a:srgbClr val="000000"/>
                </a:solidFill>
                <a:latin typeface="FGFBD D+ Adv PSHN"/>
              </a:rPr>
              <a:t>Iwasaki</a:t>
            </a:r>
            <a:r>
              <a:rPr lang="fr-FR" sz="1200" dirty="0" smtClean="0">
                <a:solidFill>
                  <a:srgbClr val="000000"/>
                </a:solidFill>
                <a:latin typeface="FGFBD D+ Adv PSHN"/>
              </a:rPr>
              <a:t> </a:t>
            </a:r>
            <a:r>
              <a:rPr lang="fr-FR" sz="1200" dirty="0" err="1" smtClean="0">
                <a:solidFill>
                  <a:srgbClr val="000000"/>
                </a:solidFill>
                <a:latin typeface="FGFBD D+ Adv PSHN"/>
              </a:rPr>
              <a:t>Neuron</a:t>
            </a:r>
            <a:r>
              <a:rPr lang="fr-FR" sz="1200" dirty="0" smtClean="0">
                <a:solidFill>
                  <a:srgbClr val="000000"/>
                </a:solidFill>
                <a:latin typeface="FGFBD D+ Adv PSHN"/>
              </a:rPr>
              <a:t> 2022</a:t>
            </a:r>
            <a:endParaRPr lang="fr-FR" sz="1200" dirty="0"/>
          </a:p>
        </p:txBody>
      </p:sp>
    </p:spTree>
    <p:extLst>
      <p:ext uri="{BB962C8B-B14F-4D97-AF65-F5344CB8AC3E}">
        <p14:creationId xmlns:p14="http://schemas.microsoft.com/office/powerpoint/2010/main" val="4038817082"/>
      </p:ext>
    </p:extLst>
  </p:cSld>
  <p:clrMapOvr>
    <a:masterClrMapping/>
  </p:clrMapOvr>
  <p:timing>
    <p:tnLst>
      <p:par>
        <p:cTn id="1" dur="indefinite" restart="never" nodeType="tmRoot"/>
      </p:par>
    </p:tn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1023</TotalTime>
  <Words>4011</Words>
  <Application>Microsoft Office PowerPoint</Application>
  <PresentationFormat>Grand écran</PresentationFormat>
  <Paragraphs>340</Paragraphs>
  <Slides>43</Slides>
  <Notes>3</Notes>
  <HiddenSlides>0</HiddenSlides>
  <MMClips>0</MMClips>
  <ScaleCrop>false</ScaleCrop>
  <HeadingPairs>
    <vt:vector size="6" baseType="variant">
      <vt:variant>
        <vt:lpstr>Polices utilisées</vt:lpstr>
      </vt:variant>
      <vt:variant>
        <vt:i4>8</vt:i4>
      </vt:variant>
      <vt:variant>
        <vt:lpstr>Thème</vt:lpstr>
      </vt:variant>
      <vt:variant>
        <vt:i4>1</vt:i4>
      </vt:variant>
      <vt:variant>
        <vt:lpstr>Titres des diapositives</vt:lpstr>
      </vt:variant>
      <vt:variant>
        <vt:i4>43</vt:i4>
      </vt:variant>
    </vt:vector>
  </HeadingPairs>
  <TitlesOfParts>
    <vt:vector size="52" baseType="lpstr">
      <vt:lpstr>Microsoft YaHei</vt:lpstr>
      <vt:lpstr>Arial</vt:lpstr>
      <vt:lpstr>Calibri</vt:lpstr>
      <vt:lpstr>Calibri Light</vt:lpstr>
      <vt:lpstr>FGFBD D+ Adv PSHN</vt:lpstr>
      <vt:lpstr>GuardianSansGR-Regular</vt:lpstr>
      <vt:lpstr>Symbol</vt:lpstr>
      <vt:lpstr>Times New Roman</vt:lpstr>
      <vt:lpstr>Thème Office</vt:lpstr>
      <vt:lpstr>Syndrome post-infectieux,  leçons à tirer via la pandémie COVID </vt:lpstr>
      <vt:lpstr>Leçons à tirer</vt:lpstr>
      <vt:lpstr>Post-Acute Infection Syndromes</vt:lpstr>
      <vt:lpstr>Unexplained post-acute infection syndromes</vt:lpstr>
      <vt:lpstr>Rappels historiques 1890</vt:lpstr>
      <vt:lpstr>PACS définitions</vt:lpstr>
      <vt:lpstr>Principales hypothèses physiopathologiques dans le PASC</vt:lpstr>
      <vt:lpstr>Présentation PowerPoint</vt:lpstr>
      <vt:lpstr>Hypothèses physiopathologiques  Focus neurologique</vt:lpstr>
      <vt:lpstr>Prévalence du PACS chez les adultes </vt:lpstr>
      <vt:lpstr>Combien en France en 2023?</vt:lpstr>
      <vt:lpstr>Signes cliniques chez l’adulte</vt:lpstr>
      <vt:lpstr>Prévalence et signes cliniques chez les enfants</vt:lpstr>
      <vt:lpstr>Evolution des PAIS et PACS</vt:lpstr>
      <vt:lpstr>Evolution PACS</vt:lpstr>
      <vt:lpstr>Troubles « somatoformes »</vt:lpstr>
      <vt:lpstr>Troubles à symptomatologie somatique</vt:lpstr>
      <vt:lpstr>Troubles à symptomatologie somatique</vt:lpstr>
      <vt:lpstr>Présentation PowerPoint</vt:lpstr>
      <vt:lpstr>Psychosomatisation</vt:lpstr>
      <vt:lpstr>Explicitation pour un non psychiatre et focus sur le trait dans l’interaction </vt:lpstr>
      <vt:lpstr>Long COVID: a new word for naming fibromyalgia?</vt:lpstr>
      <vt:lpstr>Examen paraclinique : aucun critère diagnostic de certitude</vt:lpstr>
      <vt:lpstr>Présentation PowerPoint</vt:lpstr>
      <vt:lpstr>Prise en charge : aucun traitement spécifique</vt:lpstr>
      <vt:lpstr>Intérêt de la MPR évoquée dans une méta-analyse systématique d’ECT</vt:lpstr>
      <vt:lpstr>Intêret de la thérapie cognitivo-comportementale evoquée dans un ECT</vt:lpstr>
      <vt:lpstr>Traitement antiviral à la phase précoce prévient l’occurrence de troubles persistants</vt:lpstr>
      <vt:lpstr>Présentation PowerPoint</vt:lpstr>
      <vt:lpstr>Présentation PowerPoint</vt:lpstr>
      <vt:lpstr>Positionnement de la SPILF ?</vt:lpstr>
      <vt:lpstr>67 départements où la présence du moustique tigre est connue, et le pourcentage de communes colonisées</vt:lpstr>
      <vt:lpstr>Benchmark FR vs CE</vt:lpstr>
      <vt:lpstr>Benchmark &gt; CE</vt:lpstr>
      <vt:lpstr>Présentation PowerPoint</vt:lpstr>
      <vt:lpstr>PACS; impact ressenti au quotidien</vt:lpstr>
      <vt:lpstr>PACS et impact socio-économique</vt:lpstr>
      <vt:lpstr>Présentation PowerPoint</vt:lpstr>
      <vt:lpstr>Fournir un cadre de vigilance et de reconnaissance à l’égard du syndrome post-Covid et plus globalement des syndromes post-infectieux </vt:lpstr>
      <vt:lpstr>Sensibiliser, informer et soutenir les soignants pour une prise en charge holistique des patients </vt:lpstr>
      <vt:lpstr>Faire progresser les connaissances sur tous les aspects du SPC et des SPI </vt:lpstr>
      <vt:lpstr>Conclusions - actions</vt:lpstr>
      <vt:lpstr>Présentation PowerPoint</vt:lpstr>
    </vt:vector>
  </TitlesOfParts>
  <Company>APHP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LESCURE Xavier</dc:creator>
  <cp:lastModifiedBy>LESCURE Xavier</cp:lastModifiedBy>
  <cp:revision>85</cp:revision>
  <dcterms:created xsi:type="dcterms:W3CDTF">2023-11-15T09:00:32Z</dcterms:created>
  <dcterms:modified xsi:type="dcterms:W3CDTF">2024-01-26T07:59:56Z</dcterms:modified>
</cp:coreProperties>
</file>