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4"/>
    <p:sldMasterId id="2147483672" r:id="rId5"/>
  </p:sldMasterIdLst>
  <p:notesMasterIdLst>
    <p:notesMasterId r:id="rId58"/>
  </p:notesMasterIdLst>
  <p:handoutMasterIdLst>
    <p:handoutMasterId r:id="rId59"/>
  </p:handoutMasterIdLst>
  <p:sldIdLst>
    <p:sldId id="480" r:id="rId6"/>
    <p:sldId id="740" r:id="rId7"/>
    <p:sldId id="741" r:id="rId8"/>
    <p:sldId id="764" r:id="rId9"/>
    <p:sldId id="730" r:id="rId10"/>
    <p:sldId id="770" r:id="rId11"/>
    <p:sldId id="3854" r:id="rId12"/>
    <p:sldId id="765" r:id="rId13"/>
    <p:sldId id="267" r:id="rId14"/>
    <p:sldId id="264" r:id="rId15"/>
    <p:sldId id="728" r:id="rId16"/>
    <p:sldId id="742" r:id="rId17"/>
    <p:sldId id="3816" r:id="rId18"/>
    <p:sldId id="265" r:id="rId19"/>
    <p:sldId id="774" r:id="rId20"/>
    <p:sldId id="771" r:id="rId21"/>
    <p:sldId id="772" r:id="rId22"/>
    <p:sldId id="773" r:id="rId23"/>
    <p:sldId id="3815" r:id="rId24"/>
    <p:sldId id="3837" r:id="rId25"/>
    <p:sldId id="3814" r:id="rId26"/>
    <p:sldId id="776" r:id="rId27"/>
    <p:sldId id="777" r:id="rId28"/>
    <p:sldId id="779" r:id="rId29"/>
    <p:sldId id="3833" r:id="rId30"/>
    <p:sldId id="3840" r:id="rId31"/>
    <p:sldId id="3841" r:id="rId32"/>
    <p:sldId id="3842" r:id="rId33"/>
    <p:sldId id="3834" r:id="rId34"/>
    <p:sldId id="3824" r:id="rId35"/>
    <p:sldId id="262" r:id="rId36"/>
    <p:sldId id="3870" r:id="rId37"/>
    <p:sldId id="3874" r:id="rId38"/>
    <p:sldId id="3875" r:id="rId39"/>
    <p:sldId id="3876" r:id="rId40"/>
    <p:sldId id="3850" r:id="rId41"/>
    <p:sldId id="3818" r:id="rId42"/>
    <p:sldId id="3819" r:id="rId43"/>
    <p:sldId id="3828" r:id="rId44"/>
    <p:sldId id="3844" r:id="rId45"/>
    <p:sldId id="3871" r:id="rId46"/>
    <p:sldId id="3851" r:id="rId47"/>
    <p:sldId id="3849" r:id="rId48"/>
    <p:sldId id="3811" r:id="rId49"/>
    <p:sldId id="3843" r:id="rId50"/>
    <p:sldId id="767" r:id="rId51"/>
    <p:sldId id="3832" r:id="rId52"/>
    <p:sldId id="3831" r:id="rId53"/>
    <p:sldId id="3852" r:id="rId54"/>
    <p:sldId id="3853" r:id="rId55"/>
    <p:sldId id="3817" r:id="rId56"/>
    <p:sldId id="475" r:id="rId57"/>
  </p:sldIdLst>
  <p:sldSz cx="12192000" cy="6858000"/>
  <p:notesSz cx="7077075" cy="93630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partment of Veterans Affairs" initials="DoVA" lastIdx="1" clrIdx="0"/>
  <p:cmAuthor id="1" name="Wright, Ellen M.  (STL)" initials="WEM(" lastIdx="9" clrIdx="1">
    <p:extLst>
      <p:ext uri="{19B8F6BF-5375-455C-9EA6-DF929625EA0E}">
        <p15:presenceInfo xmlns:p15="http://schemas.microsoft.com/office/powerpoint/2012/main" userId="S-1-5-21-1698454611-1553483303-8547516-2051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97"/>
    <a:srgbClr val="0000FF"/>
    <a:srgbClr val="0673EA"/>
    <a:srgbClr val="0000CC"/>
    <a:srgbClr val="66CCFF"/>
    <a:srgbClr val="FF99CC"/>
    <a:srgbClr val="CCDAE6"/>
    <a:srgbClr val="0194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48" autoAdjust="0"/>
    <p:restoredTop sz="95665" autoAdjust="0"/>
  </p:normalViewPr>
  <p:slideViewPr>
    <p:cSldViewPr snapToGrid="0" snapToObjects="1">
      <p:cViewPr varScale="1">
        <p:scale>
          <a:sx n="80" d="100"/>
          <a:sy n="80" d="100"/>
        </p:scale>
        <p:origin x="384" y="62"/>
      </p:cViewPr>
      <p:guideLst>
        <p:guide orient="horz" pos="2158"/>
        <p:guide pos="3840"/>
      </p:guideLst>
    </p:cSldViewPr>
  </p:slideViewPr>
  <p:outlineViewPr>
    <p:cViewPr>
      <p:scale>
        <a:sx n="33" d="100"/>
        <a:sy n="33" d="100"/>
      </p:scale>
      <p:origin x="0" y="106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6" y="0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A8D8AAC-7744-41FA-9991-BFB79739EEBE}" type="datetimeFigureOut">
              <a:rPr lang="en-US"/>
              <a:pPr>
                <a:defRPr/>
              </a:pPr>
              <a:t>4/23/2024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93297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6" y="8893297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06EFAFA-D06D-4117-9B32-EA86990F0856}" type="slidenum">
              <a:rPr lang="en-US"/>
              <a:pPr>
                <a:defRPr/>
              </a:pPr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9317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6" y="0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72F474C-7BD6-4393-A5C8-DDCEBFBB143B}" type="datetimeFigureOut">
              <a:rPr lang="en-US"/>
              <a:pPr>
                <a:defRPr/>
              </a:pPr>
              <a:t>4/23/2024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17" tIns="46958" rIns="93917" bIns="46958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17" tIns="46958" rIns="93917" bIns="46958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93297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6" y="8893297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AC875A2-A934-45DE-9AFD-D456D0B440BA}" type="slidenum">
              <a:rPr lang="en-US"/>
              <a:pPr>
                <a:defRPr/>
              </a:pPr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36250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C875A2-A934-45DE-9AFD-D456D0B440BA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96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C875A2-A934-45DE-9AFD-D456D0B440BA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810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op block is a close-up photo of red-white-blue flag pattern. Bottom block is a light blue circle-star pattern. Bottom right is the VA emblem-Excellence logo lock-up.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1875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1840" y="3178163"/>
            <a:ext cx="10363200" cy="730127"/>
          </a:xfrm>
        </p:spPr>
        <p:txBody>
          <a:bodyPr>
            <a:normAutofit/>
          </a:bodyPr>
          <a:lstStyle>
            <a:lvl1pPr algn="l">
              <a:defRPr sz="3200" b="1"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928" y="4004455"/>
            <a:ext cx="10338112" cy="914813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9706099" y="6151421"/>
            <a:ext cx="226422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                     </a:t>
            </a:r>
          </a:p>
          <a:p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34934" y="6214363"/>
            <a:ext cx="3848100" cy="58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597152"/>
            <a:ext cx="10363200" cy="19842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00" y="4191000"/>
            <a:ext cx="8534400" cy="1752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Presentation for:</a:t>
            </a:r>
          </a:p>
          <a:p>
            <a:pPr algn="l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algn="l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Date of briefing:</a:t>
            </a:r>
          </a:p>
          <a:p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9250440" y="64002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983F1FA-211D-3044-9E35-958DFBC26156}" type="slidenum">
              <a:rPr lang="en-US" sz="1200" smtClean="0">
                <a:solidFill>
                  <a:prstClr val="white"/>
                </a:solidFill>
              </a:rPr>
              <a:pPr/>
              <a:t>‹N°›</a:t>
            </a:fld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146628" y="457200"/>
            <a:ext cx="10363200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3200" dirty="0"/>
              <a:t>VETERANS HEALTH ADMINISTRATION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/>
              <a:t>Working Draft, Information Only, Decision Making-No Funding Impact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78344-ACF8-4BEF-825F-4772DDDDA85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D9FBD54-A42C-49AA-84FE-E42F24E7AF81}"/>
              </a:ext>
            </a:extLst>
          </p:cNvPr>
          <p:cNvSpPr txBox="1">
            <a:spLocks/>
          </p:cNvSpPr>
          <p:nvPr userDrawn="1"/>
        </p:nvSpPr>
        <p:spPr>
          <a:xfrm>
            <a:off x="914400" y="2133601"/>
            <a:ext cx="10363200" cy="1012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Office of Management</a:t>
            </a:r>
          </a:p>
        </p:txBody>
      </p:sp>
      <p:pic>
        <p:nvPicPr>
          <p:cNvPr id="11" name="Picture 1" descr="VA Seal - black and white">
            <a:extLst>
              <a:ext uri="{FF2B5EF4-FFF2-40B4-BE49-F238E27FC236}">
                <a16:creationId xmlns:a16="http://schemas.microsoft.com/office/drawing/2014/main" id="{4655B294-8478-40DB-890B-63E6AA5F76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0" y="323850"/>
            <a:ext cx="24130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59339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12192000" cy="762000"/>
          </a:xfrm>
          <a:solidFill>
            <a:schemeClr val="tx2"/>
          </a:solidFill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8201"/>
            <a:ext cx="10972800" cy="528805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8344-ACF8-4BEF-825F-4772DDDDA85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it-IT"/>
              <a:t>Working Draft, Information Only, Decision Making-No Funding Impact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87228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62000"/>
          </a:xfrm>
          <a:solidFill>
            <a:schemeClr val="tx2"/>
          </a:solidFill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8344-ACF8-4BEF-825F-4772DDDDA85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it-IT"/>
              <a:t>Working Draft, Information Only, Decision Making-No Funding Impact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94561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8344-ACF8-4BEF-825F-4772DDDDA85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it-IT"/>
              <a:t>Working Draft, Information Only, Decision Making-No Funding Impact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7109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8344-ACF8-4BEF-825F-4772DDDDA85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it-IT"/>
              <a:t>Working Draft, Information Only, Decision Making-No Funding Impact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3374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0A417E-E8F0-429A-817B-227FA87677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95780"/>
            <a:fld id="{D983F1FA-211D-3044-9E35-958DFBC26156}" type="slidenum">
              <a:rPr lang="en-US" smtClean="0">
                <a:solidFill>
                  <a:prstClr val="white"/>
                </a:solidFill>
              </a:rPr>
              <a:pPr defTabSz="295780"/>
              <a:t>‹N°›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D29CD5-C52E-4999-9946-D0F7A440BB8D}"/>
              </a:ext>
            </a:extLst>
          </p:cNvPr>
          <p:cNvSpPr/>
          <p:nvPr userDrawn="1"/>
        </p:nvSpPr>
        <p:spPr>
          <a:xfrm>
            <a:off x="0" y="6297949"/>
            <a:ext cx="12192000" cy="560052"/>
          </a:xfrm>
          <a:prstGeom prst="rect">
            <a:avLst/>
          </a:prstGeom>
          <a:solidFill>
            <a:srgbClr val="002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endParaRPr lang="en-US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F2C049-58BD-480A-8AF6-2EEBFA74B7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756" y="6389969"/>
            <a:ext cx="1687785" cy="3760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E8B056D-9774-4E83-9119-705DB7BB64A8}"/>
              </a:ext>
            </a:extLst>
          </p:cNvPr>
          <p:cNvSpPr/>
          <p:nvPr userDrawn="1"/>
        </p:nvSpPr>
        <p:spPr>
          <a:xfrm>
            <a:off x="241159" y="6452853"/>
            <a:ext cx="182774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Care is Our Mission.</a:t>
            </a:r>
          </a:p>
        </p:txBody>
      </p:sp>
    </p:spTree>
    <p:extLst>
      <p:ext uri="{BB962C8B-B14F-4D97-AF65-F5344CB8AC3E}">
        <p14:creationId xmlns:p14="http://schemas.microsoft.com/office/powerpoint/2010/main" val="295609204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35651"/>
            <a:ext cx="10972800" cy="4190513"/>
          </a:xfrm>
        </p:spPr>
        <p:txBody>
          <a:bodyPr/>
          <a:lstStyle>
            <a:lvl1pPr>
              <a:defRPr>
                <a:solidFill>
                  <a:srgbClr val="006797"/>
                </a:solidFill>
              </a:defRPr>
            </a:lvl1pPr>
            <a:lvl2pPr>
              <a:defRPr>
                <a:solidFill>
                  <a:srgbClr val="006797"/>
                </a:solidFill>
              </a:defRPr>
            </a:lvl2pPr>
            <a:lvl3pPr>
              <a:defRPr>
                <a:solidFill>
                  <a:srgbClr val="006797"/>
                </a:solidFill>
              </a:defRPr>
            </a:lvl3pPr>
            <a:lvl4pPr>
              <a:defRPr>
                <a:solidFill>
                  <a:srgbClr val="006797"/>
                </a:solidFill>
              </a:defRPr>
            </a:lvl4pPr>
            <a:lvl5pPr>
              <a:defRPr>
                <a:solidFill>
                  <a:srgbClr val="0067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rgbClr val="00679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679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3323"/>
            <a:ext cx="5384800" cy="4202841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06797"/>
                </a:solidFill>
              </a:defRPr>
            </a:lvl1pPr>
            <a:lvl2pPr>
              <a:defRPr sz="1600">
                <a:solidFill>
                  <a:srgbClr val="006797"/>
                </a:solidFill>
              </a:defRPr>
            </a:lvl2pPr>
            <a:lvl3pPr>
              <a:defRPr sz="1600">
                <a:solidFill>
                  <a:srgbClr val="006797"/>
                </a:solidFill>
              </a:defRPr>
            </a:lvl3pPr>
            <a:lvl4pPr>
              <a:defRPr sz="1600">
                <a:solidFill>
                  <a:srgbClr val="006797"/>
                </a:solidFill>
              </a:defRPr>
            </a:lvl4pPr>
            <a:lvl5pPr>
              <a:defRPr sz="1600">
                <a:solidFill>
                  <a:srgbClr val="006797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3323"/>
            <a:ext cx="5384800" cy="4202841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06797"/>
                </a:solidFill>
              </a:defRPr>
            </a:lvl1pPr>
            <a:lvl2pPr>
              <a:defRPr sz="1600">
                <a:solidFill>
                  <a:srgbClr val="006797"/>
                </a:solidFill>
              </a:defRPr>
            </a:lvl2pPr>
            <a:lvl3pPr>
              <a:defRPr sz="1600">
                <a:solidFill>
                  <a:srgbClr val="006797"/>
                </a:solidFill>
              </a:defRPr>
            </a:lvl3pPr>
            <a:lvl4pPr>
              <a:defRPr sz="1600">
                <a:solidFill>
                  <a:srgbClr val="006797"/>
                </a:solidFill>
              </a:defRPr>
            </a:lvl4pPr>
            <a:lvl5pPr>
              <a:defRPr sz="1600">
                <a:solidFill>
                  <a:srgbClr val="006797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32377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rgbClr val="006797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372139"/>
            <a:ext cx="5386917" cy="3706052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06797"/>
                </a:solidFill>
              </a:defRPr>
            </a:lvl1pPr>
            <a:lvl2pPr>
              <a:defRPr sz="1600">
                <a:solidFill>
                  <a:srgbClr val="006797"/>
                </a:solidFill>
              </a:defRPr>
            </a:lvl2pPr>
            <a:lvl3pPr>
              <a:defRPr sz="1600">
                <a:solidFill>
                  <a:srgbClr val="006797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732377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rgbClr val="006797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372139"/>
            <a:ext cx="5389033" cy="3706052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06797"/>
                </a:solidFill>
              </a:defRPr>
            </a:lvl1pPr>
            <a:lvl2pPr>
              <a:defRPr sz="1600">
                <a:solidFill>
                  <a:srgbClr val="006797"/>
                </a:solidFill>
              </a:defRPr>
            </a:lvl2pPr>
            <a:lvl3pPr>
              <a:defRPr sz="1600">
                <a:solidFill>
                  <a:srgbClr val="006797"/>
                </a:solidFill>
              </a:defRPr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34934" y="6214363"/>
            <a:ext cx="3848100" cy="58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997295"/>
            <a:ext cx="6815667" cy="412886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06797"/>
                </a:solidFill>
              </a:defRPr>
            </a:lvl1pPr>
            <a:lvl2pPr>
              <a:defRPr sz="1800">
                <a:solidFill>
                  <a:srgbClr val="006797"/>
                </a:solidFill>
              </a:defRPr>
            </a:lvl2pPr>
            <a:lvl3pPr>
              <a:defRPr sz="1800">
                <a:solidFill>
                  <a:srgbClr val="006797"/>
                </a:solidFill>
              </a:defRPr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97296"/>
            <a:ext cx="4011084" cy="4128866"/>
          </a:xfrm>
          <a:solidFill>
            <a:srgbClr val="FFFFFF"/>
          </a:solidFill>
          <a:ln>
            <a:solidFill>
              <a:srgbClr val="BFBFBF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0067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391825"/>
            <a:ext cx="7315200" cy="27240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682602"/>
            <a:ext cx="7315200" cy="613568"/>
          </a:xfrm>
        </p:spPr>
        <p:txBody>
          <a:bodyPr/>
          <a:lstStyle>
            <a:lvl1pPr marL="0" indent="0">
              <a:buNone/>
              <a:defRPr sz="1400">
                <a:solidFill>
                  <a:srgbClr val="0067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Slide background with light blue circle-star pattern block behind title. Bottom left reads &quot;Veterans Health Administration.&quot;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849439"/>
            <a:ext cx="109728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4818" y="6249989"/>
            <a:ext cx="6540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pPr>
              <a:defRPr/>
            </a:pPr>
            <a:fld id="{BDCDC836-9A01-4FB7-9B5B-4BE44D615202}" type="slidenum">
              <a:rPr lang="en-US"/>
              <a:pPr>
                <a:defRPr/>
              </a:pPr>
              <a:t>‹N°›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234934" y="6214363"/>
            <a:ext cx="3848100" cy="58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2" r:id="rId2"/>
    <p:sldLayoutId id="2147483670" r:id="rId3"/>
    <p:sldLayoutId id="2147483663" r:id="rId4"/>
    <p:sldLayoutId id="2147483664" r:id="rId5"/>
    <p:sldLayoutId id="2147483665" r:id="rId6"/>
    <p:sldLayoutId id="2147483671" r:id="rId7"/>
    <p:sldLayoutId id="2147483666" r:id="rId8"/>
    <p:sldLayoutId id="2147483667" r:id="rId9"/>
    <p:sldLayoutId id="2147483668" r:id="rId10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Georgia"/>
          <a:ea typeface="Georgia" pitchFamily="18" charset="0"/>
          <a:cs typeface="Georgia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eorgia" pitchFamily="18" charset="0"/>
          <a:ea typeface="Georgia" pitchFamily="18" charset="0"/>
          <a:cs typeface="Georgia" pitchFamily="18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rgbClr val="006797"/>
          </a:solidFill>
          <a:latin typeface="+mn-lt"/>
          <a:ea typeface="Georgia" pitchFamily="18" charset="0"/>
          <a:cs typeface="Georgia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rgbClr val="006797"/>
          </a:solidFill>
          <a:latin typeface="+mn-lt"/>
          <a:ea typeface="Georgia" pitchFamily="18" charset="0"/>
          <a:cs typeface="Georgi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400" kern="1200">
          <a:solidFill>
            <a:srgbClr val="006797"/>
          </a:solidFill>
          <a:latin typeface="+mn-lt"/>
          <a:ea typeface="Georgia" pitchFamily="18" charset="0"/>
          <a:cs typeface="Georgi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 kern="1200">
          <a:solidFill>
            <a:srgbClr val="006797"/>
          </a:solidFill>
          <a:latin typeface="+mn-lt"/>
          <a:ea typeface="Georgia" pitchFamily="18" charset="0"/>
          <a:cs typeface="Georgi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Georgia"/>
          <a:ea typeface="Georgia" pitchFamily="18" charset="0"/>
          <a:cs typeface="Georgi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40677"/>
            <a:ext cx="12192000" cy="73183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9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3. VA-PRIMARY-HORIZONTAL-WHITE-VECTOR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65" y="6271406"/>
            <a:ext cx="2946400" cy="49198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0440" y="64002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4878344-ACF8-4BEF-825F-4772DDDDA850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10" name="Picture 2" descr="C:\Users\vacoGrovem\AppData\Local\Microsoft\Windows\Temporary Internet Files\Content.Outlook\83QVOJUE\CHOOSE-VA-rev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6172200"/>
            <a:ext cx="271674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19944" y="6356442"/>
            <a:ext cx="5468021" cy="365125"/>
          </a:xfrm>
          <a:prstGeom prst="rect">
            <a:avLst/>
          </a:prstGeom>
        </p:spPr>
        <p:txBody>
          <a:bodyPr lIns="91440" tIns="45720" rIns="91440" bIns="45720"/>
          <a:lstStyle>
            <a:lvl1pPr algn="ctr">
              <a:defRPr lang="it-IT" sz="1200" kern="1200" dirty="0" smtClean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it-IT"/>
              <a:t>Working Draft, Information Only, Decision Making-No Funding Impact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53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jpe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mailto:zalaly@gmail.com" TargetMode="Externa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patientresearchcovid19.com/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A5C9E-3B94-0A48-B003-114765BD5E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2772" y="3049071"/>
            <a:ext cx="10659415" cy="730127"/>
          </a:xfrm>
        </p:spPr>
        <p:txBody>
          <a:bodyPr>
            <a:noAutofit/>
          </a:bodyPr>
          <a:lstStyle/>
          <a:p>
            <a:r>
              <a:rPr lang="en-US" b="1" i="0" dirty="0">
                <a:effectLst/>
                <a:latin typeface="+mj-lt"/>
              </a:rPr>
              <a:t>Long Covid: the lasting legacy of the COVID-19 pandemic</a:t>
            </a:r>
            <a:endParaRPr lang="en-US" sz="4800" dirty="0">
              <a:latin typeface="+mj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DDFAE1-3561-2D4A-B6A6-F9AC8E2F9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772" y="3873600"/>
            <a:ext cx="8159580" cy="914813"/>
          </a:xfrm>
        </p:spPr>
        <p:txBody>
          <a:bodyPr/>
          <a:lstStyle/>
          <a:p>
            <a:r>
              <a:rPr lang="en-US" sz="2400" dirty="0"/>
              <a:t>Ziyad Al-Aly, MD</a:t>
            </a:r>
          </a:p>
          <a:p>
            <a:r>
              <a:rPr lang="en-US" sz="2400" dirty="0"/>
              <a:t>Chief, Research and Development Service</a:t>
            </a:r>
          </a:p>
          <a:p>
            <a:r>
              <a:rPr lang="en-US" sz="2400" dirty="0"/>
              <a:t>Director, Clinical Epidemiology Center</a:t>
            </a:r>
          </a:p>
          <a:p>
            <a:r>
              <a:rPr lang="en-US" sz="2400" dirty="0"/>
              <a:t>VA Saint Louis Health Care System</a:t>
            </a:r>
          </a:p>
          <a:p>
            <a:r>
              <a:rPr lang="en-US" sz="2400" dirty="0">
                <a:solidFill>
                  <a:schemeClr val="bg1"/>
                </a:solidFill>
              </a:rPr>
              <a:t>Twitter:      @zalaly 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51ACCF-D73E-4D4D-9BB2-790D3BD16D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18184" y="5670543"/>
            <a:ext cx="365760" cy="365760"/>
          </a:xfrm>
          <a:prstGeom prst="rect">
            <a:avLst/>
          </a:prstGeom>
        </p:spPr>
      </p:pic>
      <p:sp>
        <p:nvSpPr>
          <p:cNvPr id="6" name="AutoShape 4" descr="QR Code">
            <a:extLst>
              <a:ext uri="{FF2B5EF4-FFF2-40B4-BE49-F238E27FC236}">
                <a16:creationId xmlns:a16="http://schemas.microsoft.com/office/drawing/2014/main" id="{09CEE826-3AFA-E141-B92F-B0A54CB953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792705"/>
            <a:ext cx="1788695" cy="178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74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F2901468-9E4D-4B68-85AE-CE963141D61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28091" y="0"/>
            <a:ext cx="10240962" cy="6827838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9F4171-BB95-4D23-B2C4-B84480AD0799}"/>
              </a:ext>
            </a:extLst>
          </p:cNvPr>
          <p:cNvSpPr txBox="1"/>
          <p:nvPr/>
        </p:nvSpPr>
        <p:spPr>
          <a:xfrm>
            <a:off x="309924" y="6060253"/>
            <a:ext cx="3522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Al-Aly et al. Nature 2021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5BE318-BD02-EF4B-88FF-E51D7160E913}"/>
              </a:ext>
            </a:extLst>
          </p:cNvPr>
          <p:cNvSpPr txBox="1"/>
          <p:nvPr/>
        </p:nvSpPr>
        <p:spPr>
          <a:xfrm>
            <a:off x="1114509" y="1379379"/>
            <a:ext cx="2717533" cy="4069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C5AB56-0278-434F-8A26-7AE106380D8C}"/>
              </a:ext>
            </a:extLst>
          </p:cNvPr>
          <p:cNvSpPr txBox="1"/>
          <p:nvPr/>
        </p:nvSpPr>
        <p:spPr>
          <a:xfrm>
            <a:off x="10876546" y="6320589"/>
            <a:ext cx="1315453" cy="5374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1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F2D86-9102-4BA3-95FA-BA562E27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90" y="488098"/>
            <a:ext cx="7886700" cy="994172"/>
          </a:xfrm>
        </p:spPr>
        <p:txBody>
          <a:bodyPr/>
          <a:lstStyle/>
          <a:p>
            <a:r>
              <a:rPr lang="en-US" b="1" dirty="0">
                <a:latin typeface="+mj-lt"/>
              </a:rPr>
              <a:t>Covid vs seasonal influenza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F1E83-BFCE-4561-886B-779F4CCF7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07" y="2091646"/>
            <a:ext cx="5892593" cy="3263504"/>
          </a:xfrm>
        </p:spPr>
        <p:txBody>
          <a:bodyPr/>
          <a:lstStyle/>
          <a:p>
            <a:pPr marL="0" indent="0">
              <a:buNone/>
            </a:pPr>
            <a:endParaRPr lang="en-US" sz="2400" dirty="0"/>
          </a:p>
          <a:p>
            <a:pPr lvl="1"/>
            <a:r>
              <a:rPr lang="en-US" sz="2400" dirty="0"/>
              <a:t>Magnitude of risk is higher</a:t>
            </a:r>
          </a:p>
          <a:p>
            <a:pPr marL="342900" lvl="1" indent="0">
              <a:buNone/>
            </a:pPr>
            <a:endParaRPr lang="en-US" sz="2400" dirty="0"/>
          </a:p>
          <a:p>
            <a:pPr lvl="1"/>
            <a:r>
              <a:rPr lang="en-US" sz="2400" dirty="0"/>
              <a:t>Breadth of organ involvement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It is a different kind of post-viral </a:t>
            </a:r>
            <a:r>
              <a:rPr lang="en-US" sz="2200" dirty="0"/>
              <a:t>syndrome</a:t>
            </a:r>
          </a:p>
        </p:txBody>
      </p:sp>
      <p:pic>
        <p:nvPicPr>
          <p:cNvPr id="5" name="Picture 4" descr="Chart, sunburst chart&#10;&#10;Description automatically generated">
            <a:extLst>
              <a:ext uri="{FF2B5EF4-FFF2-40B4-BE49-F238E27FC236}">
                <a16:creationId xmlns:a16="http://schemas.microsoft.com/office/drawing/2014/main" id="{0CCEC4AF-6E5E-4D67-8342-DA4794EBB4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1" r="7269"/>
          <a:stretch/>
        </p:blipFill>
        <p:spPr>
          <a:xfrm>
            <a:off x="6350972" y="1706463"/>
            <a:ext cx="4389120" cy="44843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921147-783C-47F7-AF08-2A84D80D747F}"/>
              </a:ext>
            </a:extLst>
          </p:cNvPr>
          <p:cNvSpPr txBox="1"/>
          <p:nvPr/>
        </p:nvSpPr>
        <p:spPr>
          <a:xfrm>
            <a:off x="746490" y="58214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Al-Aly et al. Nature 2021</a:t>
            </a:r>
          </a:p>
        </p:txBody>
      </p:sp>
    </p:spTree>
    <p:extLst>
      <p:ext uri="{BB962C8B-B14F-4D97-AF65-F5344CB8AC3E}">
        <p14:creationId xmlns:p14="http://schemas.microsoft.com/office/powerpoint/2010/main" val="2951497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F2D86-9102-4BA3-95FA-BA562E27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030" y="488097"/>
            <a:ext cx="7886700" cy="994172"/>
          </a:xfrm>
        </p:spPr>
        <p:txBody>
          <a:bodyPr/>
          <a:lstStyle/>
          <a:p>
            <a:r>
              <a:rPr lang="en-US" b="1" dirty="0">
                <a:latin typeface="+mn-lt"/>
              </a:rPr>
              <a:t>Post-acute Sequelae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F1E83-BFCE-4561-886B-779F4CCF7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030" y="2222356"/>
            <a:ext cx="4176814" cy="3263504"/>
          </a:xfrm>
        </p:spPr>
        <p:txBody>
          <a:bodyPr>
            <a:noAutofit/>
          </a:bodyPr>
          <a:lstStyle/>
          <a:p>
            <a:r>
              <a:rPr lang="en-US" sz="2400" dirty="0"/>
              <a:t>The risk is evident among non-hospitalized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The risk increases according to the severity of the acute infection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1DE26C-B0C6-4C81-A713-BFE8E350E1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4" t="2631" r="7819"/>
          <a:stretch/>
        </p:blipFill>
        <p:spPr>
          <a:xfrm>
            <a:off x="6161664" y="1732241"/>
            <a:ext cx="4176814" cy="42519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3377D1-9874-4287-B578-0CE14E856FE7}"/>
              </a:ext>
            </a:extLst>
          </p:cNvPr>
          <p:cNvSpPr txBox="1"/>
          <p:nvPr/>
        </p:nvSpPr>
        <p:spPr>
          <a:xfrm>
            <a:off x="695030" y="595552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Al-Aly et al. Nature 2021</a:t>
            </a:r>
          </a:p>
        </p:txBody>
      </p:sp>
    </p:spTree>
    <p:extLst>
      <p:ext uri="{BB962C8B-B14F-4D97-AF65-F5344CB8AC3E}">
        <p14:creationId xmlns:p14="http://schemas.microsoft.com/office/powerpoint/2010/main" val="957277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782E6-E12C-1342-8580-815624A7F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ig. 3">
            <a:extLst>
              <a:ext uri="{FF2B5EF4-FFF2-40B4-BE49-F238E27FC236}">
                <a16:creationId xmlns:a16="http://schemas.microsoft.com/office/drawing/2014/main" id="{34A84687-39C4-0D48-A301-B31A77E26B3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9" y="84502"/>
            <a:ext cx="5303520" cy="668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g. 4">
            <a:extLst>
              <a:ext uri="{FF2B5EF4-FFF2-40B4-BE49-F238E27FC236}">
                <a16:creationId xmlns:a16="http://schemas.microsoft.com/office/drawing/2014/main" id="{15FB62F9-F205-584A-9FBD-F74F34228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009" y="84502"/>
            <a:ext cx="6766560" cy="503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A9F83A-95BC-7740-9D1D-9A0E67E8F28B}"/>
              </a:ext>
            </a:extLst>
          </p:cNvPr>
          <p:cNvSpPr txBox="1"/>
          <p:nvPr/>
        </p:nvSpPr>
        <p:spPr>
          <a:xfrm>
            <a:off x="5484200" y="530588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 et al. Nature Communications 2021</a:t>
            </a:r>
          </a:p>
        </p:txBody>
      </p:sp>
    </p:spTree>
    <p:extLst>
      <p:ext uri="{BB962C8B-B14F-4D97-AF65-F5344CB8AC3E}">
        <p14:creationId xmlns:p14="http://schemas.microsoft.com/office/powerpoint/2010/main" val="1927488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E4553-B110-4216-BB70-D9D1358CA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Sequelae  of concern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F9791-60AA-46BC-979C-A544A6429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2097557"/>
            <a:ext cx="10054443" cy="3263504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endParaRPr lang="en-US" sz="2400" dirty="0"/>
          </a:p>
          <a:p>
            <a:pPr lvl="1"/>
            <a:r>
              <a:rPr lang="en-US" sz="2400" dirty="0"/>
              <a:t>Cardiovascular disorders</a:t>
            </a:r>
          </a:p>
          <a:p>
            <a:pPr lvl="1"/>
            <a:r>
              <a:rPr lang="en-US" sz="2400" dirty="0"/>
              <a:t>Diabetes and hyperlipidemia</a:t>
            </a:r>
          </a:p>
          <a:p>
            <a:pPr lvl="1"/>
            <a:r>
              <a:rPr lang="en-US" sz="2400" dirty="0"/>
              <a:t>Kidney disease</a:t>
            </a:r>
          </a:p>
          <a:p>
            <a:pPr lvl="1"/>
            <a:r>
              <a:rPr lang="en-US" sz="2400" dirty="0"/>
              <a:t>Neurologic and mental health disorders</a:t>
            </a:r>
          </a:p>
          <a:p>
            <a:pPr lvl="1"/>
            <a:r>
              <a:rPr lang="en-US" sz="2400" dirty="0"/>
              <a:t>Gastrointestinal disorders</a:t>
            </a:r>
          </a:p>
          <a:p>
            <a:pPr lvl="1"/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E748DD-A60A-4942-B4B2-46BD77D98B97}"/>
              </a:ext>
            </a:extLst>
          </p:cNvPr>
          <p:cNvSpPr txBox="1"/>
          <p:nvPr/>
        </p:nvSpPr>
        <p:spPr>
          <a:xfrm>
            <a:off x="609600" y="621402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Al-Aly et al. Nature 2021</a:t>
            </a:r>
          </a:p>
        </p:txBody>
      </p:sp>
    </p:spTree>
    <p:extLst>
      <p:ext uri="{BB962C8B-B14F-4D97-AF65-F5344CB8AC3E}">
        <p14:creationId xmlns:p14="http://schemas.microsoft.com/office/powerpoint/2010/main" val="2007281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31F1F052-FFC3-794D-B3FC-DEBEDB0D1C2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108356" y="591272"/>
            <a:ext cx="10254508" cy="5394960"/>
          </a:xfrm>
        </p:spPr>
      </p:pic>
    </p:spTree>
    <p:extLst>
      <p:ext uri="{BB962C8B-B14F-4D97-AF65-F5344CB8AC3E}">
        <p14:creationId xmlns:p14="http://schemas.microsoft.com/office/powerpoint/2010/main" val="88151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 descr="Graphical user interface&#10;&#10;Description automatically generated">
            <a:extLst>
              <a:ext uri="{FF2B5EF4-FFF2-40B4-BE49-F238E27FC236}">
                <a16:creationId xmlns:a16="http://schemas.microsoft.com/office/drawing/2014/main" id="{68BB7DA5-F10E-8D44-80D2-CF6E255EDF4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04296" y="171155"/>
            <a:ext cx="5264150" cy="6218238"/>
          </a:xfrm>
        </p:spPr>
      </p:pic>
      <p:pic>
        <p:nvPicPr>
          <p:cNvPr id="19" name="Picture 18" descr="Chart&#10;&#10;Description automatically generated">
            <a:extLst>
              <a:ext uri="{FF2B5EF4-FFF2-40B4-BE49-F238E27FC236}">
                <a16:creationId xmlns:a16="http://schemas.microsoft.com/office/drawing/2014/main" id="{769DF8B4-4D70-A841-9A63-50666BA26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04" y="268140"/>
            <a:ext cx="6553200" cy="568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902B60C-5B93-F946-AB91-A411B3E18D0D}"/>
              </a:ext>
            </a:extLst>
          </p:cNvPr>
          <p:cNvSpPr txBox="1"/>
          <p:nvPr/>
        </p:nvSpPr>
        <p:spPr>
          <a:xfrm>
            <a:off x="4394252" y="6405194"/>
            <a:ext cx="340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 et al.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820901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8BC0AF-7A67-D54A-8754-0A347B26D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502" y="108378"/>
            <a:ext cx="6553200" cy="5981700"/>
          </a:xfrm>
          <a:prstGeom prst="rect">
            <a:avLst/>
          </a:prstGeom>
        </p:spPr>
      </p:pic>
      <p:pic>
        <p:nvPicPr>
          <p:cNvPr id="8" name="Picture 7" descr="Chart&#10;&#10;Description automatically generated with low confidence">
            <a:extLst>
              <a:ext uri="{FF2B5EF4-FFF2-40B4-BE49-F238E27FC236}">
                <a16:creationId xmlns:a16="http://schemas.microsoft.com/office/drawing/2014/main" id="{2B1A6C70-D275-444C-A40D-B04A03D76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22" y="163798"/>
            <a:ext cx="5212080" cy="61634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699167-A2D3-A94E-A69A-72FB8F1DF5B6}"/>
              </a:ext>
            </a:extLst>
          </p:cNvPr>
          <p:cNvSpPr txBox="1"/>
          <p:nvPr/>
        </p:nvSpPr>
        <p:spPr>
          <a:xfrm>
            <a:off x="4394252" y="6428960"/>
            <a:ext cx="340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 et al.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4160760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, calendar&#10;&#10;Description automatically generated">
            <a:extLst>
              <a:ext uri="{FF2B5EF4-FFF2-40B4-BE49-F238E27FC236}">
                <a16:creationId xmlns:a16="http://schemas.microsoft.com/office/drawing/2014/main" id="{53F29CF0-FE79-8D4F-BE12-2C9C2BA0B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1736"/>
            <a:ext cx="12192000" cy="58945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9D70A9-AE9F-B941-B042-2A00BFB42B65}"/>
              </a:ext>
            </a:extLst>
          </p:cNvPr>
          <p:cNvSpPr txBox="1"/>
          <p:nvPr/>
        </p:nvSpPr>
        <p:spPr>
          <a:xfrm>
            <a:off x="4394252" y="6376263"/>
            <a:ext cx="340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 et al.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3370217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100FA9ED-F21F-3242-8C9E-09EAB14DA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27" t="48712"/>
          <a:stretch/>
        </p:blipFill>
        <p:spPr>
          <a:xfrm>
            <a:off x="4237809" y="185231"/>
            <a:ext cx="7969689" cy="1554480"/>
          </a:xfrm>
          <a:prstGeom prst="rect">
            <a:avLst/>
          </a:prstGeom>
        </p:spPr>
      </p:pic>
      <p:pic>
        <p:nvPicPr>
          <p:cNvPr id="3074" name="Picture 2" descr="Figure thumbnail gr2">
            <a:extLst>
              <a:ext uri="{FF2B5EF4-FFF2-40B4-BE49-F238E27FC236}">
                <a16:creationId xmlns:a16="http://schemas.microsoft.com/office/drawing/2014/main" id="{B8390C31-8563-714C-81D2-462717A71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6" y="2708276"/>
            <a:ext cx="11978640" cy="407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BB9BE24B-99E8-5F43-B47D-A6281697EA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215"/>
          <a:stretch/>
        </p:blipFill>
        <p:spPr>
          <a:xfrm>
            <a:off x="0" y="495292"/>
            <a:ext cx="4114800" cy="93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7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6D349-89CD-4F78-B509-B7BDEB440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Disclosures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725A5-9A95-4E6E-B595-C8E29BC1F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125656"/>
            <a:ext cx="10972800" cy="4190513"/>
          </a:xfrm>
        </p:spPr>
        <p:txBody>
          <a:bodyPr/>
          <a:lstStyle/>
          <a:p>
            <a:pPr marL="0" indent="0">
              <a:buNone/>
            </a:pPr>
            <a:endParaRPr lang="en-US" altLang="en-US" sz="2400" dirty="0">
              <a:cs typeface="Calibri"/>
            </a:endParaRPr>
          </a:p>
          <a:p>
            <a:pPr marL="191810" indent="-191810"/>
            <a:r>
              <a:rPr lang="en-US" altLang="en-US" sz="2400" dirty="0">
                <a:cs typeface="Calibri"/>
              </a:rPr>
              <a:t>The opinions expressed in this presentation</a:t>
            </a:r>
            <a:r>
              <a:rPr lang="en-US" sz="2400" dirty="0"/>
              <a:t> do not represent the views of the U.S. Department of Veterans Affairs or the U.S. Government </a:t>
            </a:r>
          </a:p>
          <a:p>
            <a:pPr marL="191810" indent="-191810"/>
            <a:endParaRPr lang="en-US" sz="2400" dirty="0"/>
          </a:p>
          <a:p>
            <a:pPr marL="191810" indent="-191810"/>
            <a:r>
              <a:rPr lang="en-US" sz="2400" dirty="0"/>
              <a:t>Funding: U.S. Department of Veterans Affairs and American Society of Nephrology</a:t>
            </a:r>
          </a:p>
        </p:txBody>
      </p:sp>
    </p:spTree>
    <p:extLst>
      <p:ext uri="{BB962C8B-B14F-4D97-AF65-F5344CB8AC3E}">
        <p14:creationId xmlns:p14="http://schemas.microsoft.com/office/powerpoint/2010/main" val="17576539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BB9BE24B-99E8-5F43-B47D-A6281697EA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15"/>
          <a:stretch/>
        </p:blipFill>
        <p:spPr>
          <a:xfrm>
            <a:off x="0" y="495292"/>
            <a:ext cx="4114800" cy="934358"/>
          </a:xfrm>
          <a:prstGeom prst="rect">
            <a:avLst/>
          </a:prstGeom>
        </p:spPr>
      </p:pic>
      <p:pic>
        <p:nvPicPr>
          <p:cNvPr id="11" name="Picture 10" descr="A picture containing text, screenshot, number, diagram&#10;&#10;Description automatically generated">
            <a:extLst>
              <a:ext uri="{FF2B5EF4-FFF2-40B4-BE49-F238E27FC236}">
                <a16:creationId xmlns:a16="http://schemas.microsoft.com/office/drawing/2014/main" id="{2D9B1BD5-68A1-A67F-F8F3-CD32BCFC7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79" y="1727923"/>
            <a:ext cx="6629719" cy="4389120"/>
          </a:xfrm>
          <a:prstGeom prst="rect">
            <a:avLst/>
          </a:prstGeom>
        </p:spPr>
      </p:pic>
      <p:pic>
        <p:nvPicPr>
          <p:cNvPr id="13" name="Picture 12" descr="A picture containing text, screenshot, diagram, parallel&#10;&#10;Description automatically generated">
            <a:extLst>
              <a:ext uri="{FF2B5EF4-FFF2-40B4-BE49-F238E27FC236}">
                <a16:creationId xmlns:a16="http://schemas.microsoft.com/office/drawing/2014/main" id="{16E862E7-C10E-D2F1-CE18-C4779E42F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6398" y="1645920"/>
            <a:ext cx="5014302" cy="5212080"/>
          </a:xfrm>
          <a:prstGeom prst="rect">
            <a:avLst/>
          </a:prstGeom>
        </p:spPr>
      </p:pic>
      <p:pic>
        <p:nvPicPr>
          <p:cNvPr id="19" name="Picture 18" descr="A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id="{EBE28407-BD9E-C59C-F86E-393B38D7C3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-293"/>
            <a:ext cx="7772400" cy="17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8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gure 4.">
            <a:extLst>
              <a:ext uri="{FF2B5EF4-FFF2-40B4-BE49-F238E27FC236}">
                <a16:creationId xmlns:a16="http://schemas.microsoft.com/office/drawing/2014/main" id="{CF75A1E9-0905-B74F-BA52-049329C98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6122"/>
            <a:ext cx="4846320" cy="379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01017ABE-DA6B-7F43-B52C-69F9BE97AC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77" b="12796"/>
          <a:stretch/>
        </p:blipFill>
        <p:spPr>
          <a:xfrm>
            <a:off x="4327021" y="163821"/>
            <a:ext cx="7628838" cy="2103120"/>
          </a:xfrm>
          <a:prstGeom prst="rect">
            <a:avLst/>
          </a:prstGeom>
        </p:spPr>
      </p:pic>
      <p:pic>
        <p:nvPicPr>
          <p:cNvPr id="2052" name="Picture 4" descr="Figure 3.">
            <a:extLst>
              <a:ext uri="{FF2B5EF4-FFF2-40B4-BE49-F238E27FC236}">
                <a16:creationId xmlns:a16="http://schemas.microsoft.com/office/drawing/2014/main" id="{1873B156-6BD2-5B48-A551-5FD3F45C5E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32"/>
          <a:stretch/>
        </p:blipFill>
        <p:spPr bwMode="auto">
          <a:xfrm>
            <a:off x="5222922" y="2324160"/>
            <a:ext cx="6969078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F70B871-68C2-4F42-BF32-3698A99CE4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107" y="392421"/>
            <a:ext cx="3970421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4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5BEB3F1-B00F-4447-A62E-F2B3E1457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617" y="0"/>
            <a:ext cx="8229600" cy="656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42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89408D72-C5C1-B643-BDD5-336B481FA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30266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FDDA92-7026-2E4D-A74A-390A0B60FAFF}"/>
              </a:ext>
            </a:extLst>
          </p:cNvPr>
          <p:cNvSpPr txBox="1"/>
          <p:nvPr/>
        </p:nvSpPr>
        <p:spPr>
          <a:xfrm>
            <a:off x="8827706" y="1083826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 et al. BMJ 2022</a:t>
            </a:r>
          </a:p>
        </p:txBody>
      </p:sp>
    </p:spTree>
    <p:extLst>
      <p:ext uri="{BB962C8B-B14F-4D97-AF65-F5344CB8AC3E}">
        <p14:creationId xmlns:p14="http://schemas.microsoft.com/office/powerpoint/2010/main" val="3936635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34355D6-8830-F44B-8280-51D20A4E1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1224"/>
            <a:ext cx="12192000" cy="40355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22833F-48C5-AA4D-B7D0-5792F7310E24}"/>
              </a:ext>
            </a:extLst>
          </p:cNvPr>
          <p:cNvSpPr txBox="1"/>
          <p:nvPr/>
        </p:nvSpPr>
        <p:spPr>
          <a:xfrm>
            <a:off x="5003393" y="6182299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 et al. BMJ 2022</a:t>
            </a:r>
          </a:p>
        </p:txBody>
      </p:sp>
    </p:spTree>
    <p:extLst>
      <p:ext uri="{BB962C8B-B14F-4D97-AF65-F5344CB8AC3E}">
        <p14:creationId xmlns:p14="http://schemas.microsoft.com/office/powerpoint/2010/main" val="4072582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C4472-603C-9567-B315-78D5D5D4D8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290637"/>
          </a:xfrm>
        </p:spPr>
        <p:txBody>
          <a:bodyPr/>
          <a:lstStyle/>
          <a:p>
            <a:r>
              <a:rPr lang="en-US" dirty="0"/>
              <a:t>neuro</a:t>
            </a:r>
          </a:p>
        </p:txBody>
      </p:sp>
      <p:pic>
        <p:nvPicPr>
          <p:cNvPr id="5" name="Content Placeholder 4" descr="A picture containing text, screenshot, font&#10;&#10;Description automatically generated">
            <a:extLst>
              <a:ext uri="{FF2B5EF4-FFF2-40B4-BE49-F238E27FC236}">
                <a16:creationId xmlns:a16="http://schemas.microsoft.com/office/drawing/2014/main" id="{6007A00F-3C74-F811-FA3D-0A43D30A6D6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219200" y="447326"/>
            <a:ext cx="10153024" cy="5303520"/>
          </a:xfrm>
        </p:spPr>
      </p:pic>
    </p:spTree>
    <p:extLst>
      <p:ext uri="{BB962C8B-B14F-4D97-AF65-F5344CB8AC3E}">
        <p14:creationId xmlns:p14="http://schemas.microsoft.com/office/powerpoint/2010/main" val="1194362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number, parallel&#10;&#10;Description automatically generated">
            <a:extLst>
              <a:ext uri="{FF2B5EF4-FFF2-40B4-BE49-F238E27FC236}">
                <a16:creationId xmlns:a16="http://schemas.microsoft.com/office/drawing/2014/main" id="{2A3F6215-E7FE-672C-2AD3-E035A07BD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36" y="0"/>
            <a:ext cx="5681183" cy="6858000"/>
          </a:xfrm>
          <a:prstGeom prst="rect">
            <a:avLst/>
          </a:prstGeom>
        </p:spPr>
      </p:pic>
      <p:pic>
        <p:nvPicPr>
          <p:cNvPr id="5" name="Picture 4" descr="A picture containing text, screenshot, parallel, number&#10;&#10;Description automatically generated">
            <a:extLst>
              <a:ext uri="{FF2B5EF4-FFF2-40B4-BE49-F238E27FC236}">
                <a16:creationId xmlns:a16="http://schemas.microsoft.com/office/drawing/2014/main" id="{ABDDDF91-5734-4DA9-92EF-21A387588B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399"/>
          <a:stretch/>
        </p:blipFill>
        <p:spPr>
          <a:xfrm>
            <a:off x="5835689" y="470583"/>
            <a:ext cx="6340813" cy="6309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2E445D-6FD1-68C8-BF05-425563043A30}"/>
              </a:ext>
            </a:extLst>
          </p:cNvPr>
          <p:cNvSpPr txBox="1"/>
          <p:nvPr/>
        </p:nvSpPr>
        <p:spPr>
          <a:xfrm>
            <a:off x="6096000" y="6459221"/>
            <a:ext cx="6152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Xu et al.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3945534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creenshot, diagram, number&#10;&#10;Description automatically generated">
            <a:extLst>
              <a:ext uri="{FF2B5EF4-FFF2-40B4-BE49-F238E27FC236}">
                <a16:creationId xmlns:a16="http://schemas.microsoft.com/office/drawing/2014/main" id="{E07B5A42-75D3-F3C8-2BF3-7AA957DF2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42" y="137160"/>
            <a:ext cx="6261644" cy="65836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E3356D-F472-7413-F13E-026528A266BB}"/>
              </a:ext>
            </a:extLst>
          </p:cNvPr>
          <p:cNvSpPr txBox="1"/>
          <p:nvPr/>
        </p:nvSpPr>
        <p:spPr>
          <a:xfrm>
            <a:off x="6096000" y="2494872"/>
            <a:ext cx="6099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Xu et al.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2075436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umber, receipt&#10;&#10;Description automatically generated">
            <a:extLst>
              <a:ext uri="{FF2B5EF4-FFF2-40B4-BE49-F238E27FC236}">
                <a16:creationId xmlns:a16="http://schemas.microsoft.com/office/drawing/2014/main" id="{A6B28F43-8EC1-9DE4-D907-1BD723936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84" y="0"/>
            <a:ext cx="11498761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B84986-1F6C-108A-1731-0FD8332190E8}"/>
              </a:ext>
            </a:extLst>
          </p:cNvPr>
          <p:cNvSpPr txBox="1"/>
          <p:nvPr/>
        </p:nvSpPr>
        <p:spPr>
          <a:xfrm>
            <a:off x="260430" y="6488668"/>
            <a:ext cx="6099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Xu et al.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2516800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text, diagram, screenshot&#10;&#10;Description automatically generated">
            <a:extLst>
              <a:ext uri="{FF2B5EF4-FFF2-40B4-BE49-F238E27FC236}">
                <a16:creationId xmlns:a16="http://schemas.microsoft.com/office/drawing/2014/main" id="{97BF1C93-0A1B-C94F-05DC-066A09C8975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524000" y="1565275"/>
            <a:ext cx="9144000" cy="528000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EF2B77-CFA9-3FD7-F296-C6C2EA973ADC}"/>
              </a:ext>
            </a:extLst>
          </p:cNvPr>
          <p:cNvSpPr txBox="1"/>
          <p:nvPr/>
        </p:nvSpPr>
        <p:spPr>
          <a:xfrm>
            <a:off x="182743" y="6398696"/>
            <a:ext cx="6099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Xu et al. Nature Communications 2022</a:t>
            </a:r>
          </a:p>
        </p:txBody>
      </p:sp>
      <p:pic>
        <p:nvPicPr>
          <p:cNvPr id="8" name="Picture 7" descr="A picture containing text, screenshot, font, line&#10;&#10;Description automatically generated">
            <a:extLst>
              <a:ext uri="{FF2B5EF4-FFF2-40B4-BE49-F238E27FC236}">
                <a16:creationId xmlns:a16="http://schemas.microsoft.com/office/drawing/2014/main" id="{2C13BEB7-B13A-5AA9-2E76-6BE4660DA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993" y="-34612"/>
            <a:ext cx="6858000" cy="187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38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7E924-AD0F-4B28-8D21-3C1137D36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68BE1-7870-49CD-B328-AFEA6FF78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38776"/>
            <a:ext cx="10972800" cy="4190513"/>
          </a:xfrm>
        </p:spPr>
        <p:txBody>
          <a:bodyPr/>
          <a:lstStyle/>
          <a:p>
            <a:r>
              <a:rPr lang="en-US" sz="2400" dirty="0"/>
              <a:t>What led us to study long Covid? </a:t>
            </a:r>
          </a:p>
          <a:p>
            <a:r>
              <a:rPr lang="en-US" sz="2400" dirty="0"/>
              <a:t>Broad overview of Long Covid</a:t>
            </a:r>
          </a:p>
          <a:p>
            <a:r>
              <a:rPr lang="en-US" sz="2400" dirty="0"/>
              <a:t>Long-term health effects of SARS-CoV-2 infection </a:t>
            </a:r>
          </a:p>
          <a:p>
            <a:pPr lvl="1"/>
            <a:r>
              <a:rPr lang="en-US" sz="1800" dirty="0"/>
              <a:t>Cardiometabolic disease</a:t>
            </a:r>
          </a:p>
          <a:p>
            <a:pPr lvl="1"/>
            <a:r>
              <a:rPr lang="en-US" sz="1800" dirty="0"/>
              <a:t>Neurologic and mental health outcomes </a:t>
            </a:r>
          </a:p>
          <a:p>
            <a:pPr lvl="1"/>
            <a:r>
              <a:rPr lang="en-US" sz="1800" dirty="0"/>
              <a:t>Gastrointestinal outcomes </a:t>
            </a:r>
          </a:p>
          <a:p>
            <a:r>
              <a:rPr lang="en-US" sz="2400" dirty="0"/>
              <a:t>Effect of reinfection</a:t>
            </a:r>
          </a:p>
          <a:p>
            <a:r>
              <a:rPr lang="en-US" sz="2400" dirty="0"/>
              <a:t>How long is Long Covid?</a:t>
            </a:r>
          </a:p>
          <a:p>
            <a:r>
              <a:rPr lang="en-US" sz="2400" dirty="0"/>
              <a:t>Has the risk of PASC changed over the course of the pandemic?</a:t>
            </a:r>
          </a:p>
          <a:p>
            <a:r>
              <a:rPr lang="en-US" sz="2400" dirty="0"/>
              <a:t>Effect of vaccines and antivirals </a:t>
            </a:r>
          </a:p>
          <a:p>
            <a:r>
              <a:rPr lang="en-US" sz="2400" dirty="0"/>
              <a:t>Reflections on challenges and opportunities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894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EB8BD-499E-A94B-4E9A-BEC4510D3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Reinfection and Long Covid</a:t>
            </a:r>
          </a:p>
        </p:txBody>
      </p:sp>
      <p:pic>
        <p:nvPicPr>
          <p:cNvPr id="1026" name="Picture 2" descr="Fig. 5">
            <a:extLst>
              <a:ext uri="{FF2B5EF4-FFF2-40B4-BE49-F238E27FC236}">
                <a16:creationId xmlns:a16="http://schemas.microsoft.com/office/drawing/2014/main" id="{4043485D-D819-FA86-2239-97A922D8A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883" y="-15498"/>
            <a:ext cx="5572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02B4EA-47E7-E449-BBD6-02093F2B2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091" y="6364993"/>
            <a:ext cx="4306784" cy="47504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Bowe, </a:t>
            </a:r>
            <a:r>
              <a:rPr lang="en-US" dirty="0" err="1"/>
              <a:t>Xie</a:t>
            </a:r>
            <a:r>
              <a:rPr lang="en-US" dirty="0"/>
              <a:t>, Al-Aly, Nature Medicine 2022</a:t>
            </a:r>
          </a:p>
        </p:txBody>
      </p:sp>
      <p:pic>
        <p:nvPicPr>
          <p:cNvPr id="1030" name="Picture 6" descr="Fig. 3">
            <a:extLst>
              <a:ext uri="{FF2B5EF4-FFF2-40B4-BE49-F238E27FC236}">
                <a16:creationId xmlns:a16="http://schemas.microsoft.com/office/drawing/2014/main" id="{5783FAB8-74BA-D1CE-E004-854CEE96F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49" y="1782706"/>
            <a:ext cx="5669280" cy="463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964C56F4-3A60-FC72-A4A9-90F40D5148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6240"/>
          <a:stretch/>
        </p:blipFill>
        <p:spPr>
          <a:xfrm>
            <a:off x="0" y="3"/>
            <a:ext cx="6593363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184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A pink and white chart with numbers&#10;&#10;Description automatically generated">
            <a:extLst>
              <a:ext uri="{FF2B5EF4-FFF2-40B4-BE49-F238E27FC236}">
                <a16:creationId xmlns:a16="http://schemas.microsoft.com/office/drawing/2014/main" id="{9233192E-FA12-1930-74B8-8AC228A8B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974" y="1657350"/>
            <a:ext cx="8321040" cy="520065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84ADEC7-FDB5-598E-7DFE-54C0E4616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How long is Long Covid?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E3F50D-D7CD-8374-4616-FF1EFDAC8D20}"/>
              </a:ext>
            </a:extLst>
          </p:cNvPr>
          <p:cNvSpPr txBox="1"/>
          <p:nvPr/>
        </p:nvSpPr>
        <p:spPr>
          <a:xfrm>
            <a:off x="117864" y="3102015"/>
            <a:ext cx="20024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Bowe, </a:t>
            </a:r>
            <a:r>
              <a:rPr lang="en-US" dirty="0" err="1"/>
              <a:t>Xie</a:t>
            </a:r>
            <a:r>
              <a:rPr lang="en-US" dirty="0"/>
              <a:t>, Al-Aly Nature Medicine 2023</a:t>
            </a:r>
          </a:p>
        </p:txBody>
      </p:sp>
    </p:spTree>
    <p:extLst>
      <p:ext uri="{BB962C8B-B14F-4D97-AF65-F5344CB8AC3E}">
        <p14:creationId xmlns:p14="http://schemas.microsoft.com/office/powerpoint/2010/main" val="11446673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7476F-BD98-B9E8-1244-FF7D7CC53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3-year outcomes of PASC</a:t>
            </a:r>
          </a:p>
        </p:txBody>
      </p:sp>
      <p:pic>
        <p:nvPicPr>
          <p:cNvPr id="4" name="Picture 3" descr="A screenshot of a graph&#10;&#10;Description automatically generated">
            <a:extLst>
              <a:ext uri="{FF2B5EF4-FFF2-40B4-BE49-F238E27FC236}">
                <a16:creationId xmlns:a16="http://schemas.microsoft.com/office/drawing/2014/main" id="{502A9E39-26FD-1D44-D42E-D978AA3BC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1419"/>
            <a:ext cx="7589520" cy="48819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4A7D80-A6D4-E183-A691-C7FB40CD8407}"/>
              </a:ext>
            </a:extLst>
          </p:cNvPr>
          <p:cNvSpPr txBox="1"/>
          <p:nvPr/>
        </p:nvSpPr>
        <p:spPr>
          <a:xfrm>
            <a:off x="8452624" y="3819224"/>
            <a:ext cx="34568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Cai, </a:t>
            </a:r>
            <a:r>
              <a:rPr lang="en-US" dirty="0" err="1"/>
              <a:t>Xie</a:t>
            </a:r>
            <a:r>
              <a:rPr lang="en-US" dirty="0"/>
              <a:t>, Al-Aly</a:t>
            </a:r>
          </a:p>
          <a:p>
            <a:r>
              <a:rPr lang="en-US" dirty="0"/>
              <a:t>Nature Medicine 2024</a:t>
            </a:r>
          </a:p>
          <a:p>
            <a:r>
              <a:rPr lang="en-US" dirty="0"/>
              <a:t>In Press</a:t>
            </a:r>
          </a:p>
        </p:txBody>
      </p:sp>
    </p:spTree>
    <p:extLst>
      <p:ext uri="{BB962C8B-B14F-4D97-AF65-F5344CB8AC3E}">
        <p14:creationId xmlns:p14="http://schemas.microsoft.com/office/powerpoint/2010/main" val="31277097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6051D3-F995-3D89-FFFD-AFC28A641D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Has the risk of PASC changed over the course of the pandemic?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6DFB95B-8EEB-E90D-278C-14DD494ED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7885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F7A66-1318-FE04-2142-1968C0C9E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of PASC by variant and vaccination status</a:t>
            </a:r>
          </a:p>
        </p:txBody>
      </p:sp>
      <p:pic>
        <p:nvPicPr>
          <p:cNvPr id="5" name="Content Placeholder 4" descr="A graph of a number of patients&#10;&#10;Description automatically generated with medium confidence">
            <a:extLst>
              <a:ext uri="{FF2B5EF4-FFF2-40B4-BE49-F238E27FC236}">
                <a16:creationId xmlns:a16="http://schemas.microsoft.com/office/drawing/2014/main" id="{FD7BFE6B-7B34-C4CD-A22D-489284AC8E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363" y="1720516"/>
            <a:ext cx="8069149" cy="513748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B77FCB-E6D3-CA55-485B-1DA1098A762E}"/>
              </a:ext>
            </a:extLst>
          </p:cNvPr>
          <p:cNvSpPr txBox="1"/>
          <p:nvPr/>
        </p:nvSpPr>
        <p:spPr>
          <a:xfrm>
            <a:off x="8272512" y="4711610"/>
            <a:ext cx="2497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, Young, Al-Aly</a:t>
            </a:r>
          </a:p>
          <a:p>
            <a:r>
              <a:rPr lang="en-US" dirty="0"/>
              <a:t>Under review</a:t>
            </a:r>
          </a:p>
        </p:txBody>
      </p:sp>
    </p:spTree>
    <p:extLst>
      <p:ext uri="{BB962C8B-B14F-4D97-AF65-F5344CB8AC3E}">
        <p14:creationId xmlns:p14="http://schemas.microsoft.com/office/powerpoint/2010/main" val="18938151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2DCBD-E698-EF40-BF99-9904CF65F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DALYs of PASC by variant and vaccination status</a:t>
            </a:r>
          </a:p>
        </p:txBody>
      </p:sp>
      <p:pic>
        <p:nvPicPr>
          <p:cNvPr id="4" name="Picture 3" descr="A graph of a patient&#10;&#10;Description automatically generated with medium confidence">
            <a:extLst>
              <a:ext uri="{FF2B5EF4-FFF2-40B4-BE49-F238E27FC236}">
                <a16:creationId xmlns:a16="http://schemas.microsoft.com/office/drawing/2014/main" id="{8BA59990-59D9-F0F3-4276-B511C9CF3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54" y="1790536"/>
            <a:ext cx="8153400" cy="49547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B8BD8B-1C24-C690-B2BC-BBA017866C67}"/>
              </a:ext>
            </a:extLst>
          </p:cNvPr>
          <p:cNvSpPr txBox="1"/>
          <p:nvPr/>
        </p:nvSpPr>
        <p:spPr>
          <a:xfrm>
            <a:off x="8359454" y="5034996"/>
            <a:ext cx="20780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, Young, Al-Aly</a:t>
            </a:r>
          </a:p>
          <a:p>
            <a:r>
              <a:rPr lang="en-US" dirty="0"/>
              <a:t>Under review</a:t>
            </a:r>
          </a:p>
        </p:txBody>
      </p:sp>
    </p:spTree>
    <p:extLst>
      <p:ext uri="{BB962C8B-B14F-4D97-AF65-F5344CB8AC3E}">
        <p14:creationId xmlns:p14="http://schemas.microsoft.com/office/powerpoint/2010/main" val="10008038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E14F9-C6A5-B5B3-1316-FC72FCD8B58D}"/>
              </a:ext>
            </a:extLst>
          </p:cNvPr>
          <p:cNvSpPr txBox="1"/>
          <p:nvPr/>
        </p:nvSpPr>
        <p:spPr>
          <a:xfrm>
            <a:off x="2233404" y="2505670"/>
            <a:ext cx="77251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/>
              <a:t>What about prevention? </a:t>
            </a:r>
          </a:p>
        </p:txBody>
      </p:sp>
    </p:spTree>
    <p:extLst>
      <p:ext uri="{BB962C8B-B14F-4D97-AF65-F5344CB8AC3E}">
        <p14:creationId xmlns:p14="http://schemas.microsoft.com/office/powerpoint/2010/main" val="36461044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g. 3">
            <a:extLst>
              <a:ext uri="{FF2B5EF4-FFF2-40B4-BE49-F238E27FC236}">
                <a16:creationId xmlns:a16="http://schemas.microsoft.com/office/drawing/2014/main" id="{6B4AD006-B230-D995-6E0C-4EC47247A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461" y="2318434"/>
            <a:ext cx="9326880" cy="44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C30DFF5-1084-1BB7-A6D2-51D24EF67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461" y="0"/>
            <a:ext cx="7315200" cy="22775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8E9103-1685-39E0-C54A-8756CF94CAB1}"/>
              </a:ext>
            </a:extLst>
          </p:cNvPr>
          <p:cNvSpPr txBox="1"/>
          <p:nvPr/>
        </p:nvSpPr>
        <p:spPr>
          <a:xfrm>
            <a:off x="83127" y="6488668"/>
            <a:ext cx="360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Al-Aly et al Nature Medicine 2022</a:t>
            </a:r>
          </a:p>
        </p:txBody>
      </p:sp>
    </p:spTree>
    <p:extLst>
      <p:ext uri="{BB962C8B-B14F-4D97-AF65-F5344CB8AC3E}">
        <p14:creationId xmlns:p14="http://schemas.microsoft.com/office/powerpoint/2010/main" val="30880517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5844C-77BC-4D61-138D-92F87D41C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7" y="510639"/>
            <a:ext cx="11566566" cy="710253"/>
          </a:xfrm>
        </p:spPr>
        <p:txBody>
          <a:bodyPr/>
          <a:lstStyle/>
          <a:p>
            <a:pPr algn="ctr"/>
            <a:r>
              <a:rPr lang="en-US" b="1" dirty="0" err="1">
                <a:latin typeface="+mj-lt"/>
              </a:rPr>
              <a:t>Nirmatrelvir</a:t>
            </a:r>
            <a:r>
              <a:rPr lang="en-US" b="1" dirty="0">
                <a:latin typeface="+mj-lt"/>
              </a:rPr>
              <a:t> and the Risk of Post-Acute Sequelae of COVID-19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3611A2-CE76-5A63-FCB3-F39BAE5EC80B}"/>
              </a:ext>
            </a:extLst>
          </p:cNvPr>
          <p:cNvSpPr txBox="1"/>
          <p:nvPr/>
        </p:nvSpPr>
        <p:spPr>
          <a:xfrm>
            <a:off x="926275" y="6126163"/>
            <a:ext cx="5207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, Young, Al-Aly, JAMA-Internal Medicine, 2023</a:t>
            </a:r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0C821C6E-52C9-7E98-97DF-FA12DB60C1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247"/>
          <a:stretch/>
        </p:blipFill>
        <p:spPr>
          <a:xfrm>
            <a:off x="173234" y="1889624"/>
            <a:ext cx="6176778" cy="4187952"/>
          </a:xfrm>
          <a:prstGeom prst="rect">
            <a:avLst/>
          </a:prstGeom>
        </p:spPr>
      </p:pic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A27CCBB2-72C7-D6C1-340D-4150F29778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67"/>
          <a:stretch/>
        </p:blipFill>
        <p:spPr>
          <a:xfrm>
            <a:off x="6166606" y="1889624"/>
            <a:ext cx="5852160" cy="385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52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061D6-D164-C786-6255-2ACC8712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2544"/>
            <a:ext cx="10972800" cy="696032"/>
          </a:xfrm>
        </p:spPr>
        <p:txBody>
          <a:bodyPr/>
          <a:lstStyle/>
          <a:p>
            <a:pPr algn="ctr"/>
            <a:r>
              <a:rPr lang="en-US" b="1" dirty="0" err="1">
                <a:latin typeface="+mj-lt"/>
              </a:rPr>
              <a:t>Molnupiravir</a:t>
            </a:r>
            <a:r>
              <a:rPr lang="en-US" b="1" dirty="0">
                <a:latin typeface="+mj-lt"/>
              </a:rPr>
              <a:t> and the Risk of Post-Acute Sequelae of COVID-19</a:t>
            </a:r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02F99E0-FEBD-356A-F53A-70CF2B1266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00" r="32048"/>
          <a:stretch/>
        </p:blipFill>
        <p:spPr>
          <a:xfrm>
            <a:off x="139487" y="1764471"/>
            <a:ext cx="5837648" cy="4191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CB4D96-A2DA-D826-B9E9-0986CB11B2A5}"/>
              </a:ext>
            </a:extLst>
          </p:cNvPr>
          <p:cNvSpPr txBox="1"/>
          <p:nvPr/>
        </p:nvSpPr>
        <p:spPr>
          <a:xfrm>
            <a:off x="926275" y="6126163"/>
            <a:ext cx="3220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Xie</a:t>
            </a:r>
            <a:r>
              <a:rPr lang="en-US" dirty="0"/>
              <a:t>, Young, Al-Aly, BMJ, 2023</a:t>
            </a:r>
          </a:p>
        </p:txBody>
      </p:sp>
      <p:pic>
        <p:nvPicPr>
          <p:cNvPr id="3" name="Content Placeholder 7" descr="Chart, line chart&#10;&#10;Description automatically generated">
            <a:extLst>
              <a:ext uri="{FF2B5EF4-FFF2-40B4-BE49-F238E27FC236}">
                <a16:creationId xmlns:a16="http://schemas.microsoft.com/office/drawing/2014/main" id="{03327036-4251-4FF8-9577-91C9A75A5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27586" y="2057896"/>
            <a:ext cx="6217920" cy="360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1614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2C8EC6-1D16-4F11-9E48-A0DC481FFB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March 2020: A world in crisis……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24ECC93-C0C1-434A-AC1E-C0FB9EBA0E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5400" dirty="0"/>
              <a:t>How can we help?</a:t>
            </a:r>
          </a:p>
        </p:txBody>
      </p:sp>
    </p:spTree>
    <p:extLst>
      <p:ext uri="{BB962C8B-B14F-4D97-AF65-F5344CB8AC3E}">
        <p14:creationId xmlns:p14="http://schemas.microsoft.com/office/powerpoint/2010/main" val="7807868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EC221B-5199-7B75-9A9C-592977062B8E}"/>
              </a:ext>
            </a:extLst>
          </p:cNvPr>
          <p:cNvSpPr txBox="1"/>
          <p:nvPr/>
        </p:nvSpPr>
        <p:spPr>
          <a:xfrm>
            <a:off x="-11151" y="275292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Mechanisms of Long Covid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CF2E3D9-A8B4-9CC9-1581-D4B663AA5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80477" y="983178"/>
            <a:ext cx="8778240" cy="52398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53F238-40C1-96D0-89CA-A8A1B12D0757}"/>
              </a:ext>
            </a:extLst>
          </p:cNvPr>
          <p:cNvSpPr txBox="1"/>
          <p:nvPr/>
        </p:nvSpPr>
        <p:spPr>
          <a:xfrm>
            <a:off x="585312" y="6283566"/>
            <a:ext cx="3373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Al-Aly and </a:t>
            </a:r>
            <a:r>
              <a:rPr lang="en-US" dirty="0" err="1"/>
              <a:t>Topol</a:t>
            </a:r>
            <a:r>
              <a:rPr lang="en-US" dirty="0"/>
              <a:t>, Science 2024</a:t>
            </a:r>
          </a:p>
        </p:txBody>
      </p:sp>
    </p:spTree>
    <p:extLst>
      <p:ext uri="{BB962C8B-B14F-4D97-AF65-F5344CB8AC3E}">
        <p14:creationId xmlns:p14="http://schemas.microsoft.com/office/powerpoint/2010/main" val="23009617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A5ABB0-07DB-F2F6-E58B-D2826338B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66" y="0"/>
            <a:ext cx="669340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1047E4-7D40-8521-F350-916D087C492C}"/>
              </a:ext>
            </a:extLst>
          </p:cNvPr>
          <p:cNvSpPr txBox="1"/>
          <p:nvPr/>
        </p:nvSpPr>
        <p:spPr>
          <a:xfrm>
            <a:off x="7423688" y="445971"/>
            <a:ext cx="423491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600" b="1" i="0" dirty="0">
                <a:solidFill>
                  <a:srgbClr val="1A1A1A"/>
                </a:solidFill>
                <a:effectLst/>
                <a:cs typeface="Arial" panose="020B0604020202020204" pitchFamily="34" charset="0"/>
              </a:rPr>
              <a:t>Putative Mechanisms of Neurologic </a:t>
            </a:r>
            <a:r>
              <a:rPr lang="en-US" sz="3600" b="1" dirty="0">
                <a:solidFill>
                  <a:srgbClr val="1A1A1A"/>
                </a:solidFill>
                <a:cs typeface="Arial" panose="020B0604020202020204" pitchFamily="34" charset="0"/>
              </a:rPr>
              <a:t>Involvement</a:t>
            </a:r>
            <a:r>
              <a:rPr lang="en-US" sz="3600" b="1" i="0" dirty="0">
                <a:solidFill>
                  <a:srgbClr val="1A1A1A"/>
                </a:solidFill>
                <a:effectLst/>
                <a:cs typeface="Arial" panose="020B0604020202020204" pitchFamily="34" charset="0"/>
              </a:rPr>
              <a:t> in Long Covid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67362-4192-F39E-51EB-AA12A161E16B}"/>
              </a:ext>
            </a:extLst>
          </p:cNvPr>
          <p:cNvSpPr txBox="1"/>
          <p:nvPr/>
        </p:nvSpPr>
        <p:spPr>
          <a:xfrm>
            <a:off x="7423688" y="4501261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Al-Aly and Rosen, NEJM 2024</a:t>
            </a:r>
          </a:p>
        </p:txBody>
      </p:sp>
    </p:spTree>
    <p:extLst>
      <p:ext uri="{BB962C8B-B14F-4D97-AF65-F5344CB8AC3E}">
        <p14:creationId xmlns:p14="http://schemas.microsoft.com/office/powerpoint/2010/main" val="4396588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E14F9-C6A5-B5B3-1316-FC72FCD8B58D}"/>
              </a:ext>
            </a:extLst>
          </p:cNvPr>
          <p:cNvSpPr txBox="1"/>
          <p:nvPr/>
        </p:nvSpPr>
        <p:spPr>
          <a:xfrm>
            <a:off x="2291111" y="2505670"/>
            <a:ext cx="76097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/>
              <a:t>What about treatment? </a:t>
            </a:r>
          </a:p>
        </p:txBody>
      </p:sp>
    </p:spTree>
    <p:extLst>
      <p:ext uri="{BB962C8B-B14F-4D97-AF65-F5344CB8AC3E}">
        <p14:creationId xmlns:p14="http://schemas.microsoft.com/office/powerpoint/2010/main" val="41719575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D9D7A-3181-A69C-9FBA-C231797DC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>
                <a:latin typeface="Arial" panose="020B0604020202020204" pitchFamily="34" charset="0"/>
                <a:cs typeface="Arial" panose="020B0604020202020204" pitchFamily="34" charset="0"/>
              </a:rPr>
              <a:t>The Big Miss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68ECFB-A754-6626-AD0B-010E0CF39081}"/>
              </a:ext>
            </a:extLst>
          </p:cNvPr>
          <p:cNvSpPr/>
          <p:nvPr/>
        </p:nvSpPr>
        <p:spPr>
          <a:xfrm>
            <a:off x="345688" y="1932972"/>
            <a:ext cx="11586117" cy="41736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4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89720C-BD09-7E06-EEEC-02C1F244DE7B}"/>
              </a:ext>
            </a:extLst>
          </p:cNvPr>
          <p:cNvSpPr txBox="1"/>
          <p:nvPr/>
        </p:nvSpPr>
        <p:spPr>
          <a:xfrm>
            <a:off x="3423900" y="2058279"/>
            <a:ext cx="542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number of approved treatments for Long Covid</a:t>
            </a:r>
          </a:p>
        </p:txBody>
      </p:sp>
    </p:spTree>
    <p:extLst>
      <p:ext uri="{BB962C8B-B14F-4D97-AF65-F5344CB8AC3E}">
        <p14:creationId xmlns:p14="http://schemas.microsoft.com/office/powerpoint/2010/main" val="41051286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9BE1-6E6B-E44D-803C-FF9244323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Covid – an umbrella term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E81B1-D45D-D847-8079-78E94949A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Overlap with </a:t>
            </a:r>
          </a:p>
          <a:p>
            <a:pPr lvl="1"/>
            <a:r>
              <a:rPr lang="en-US" sz="2000" dirty="0"/>
              <a:t>Post hospitalization</a:t>
            </a:r>
          </a:p>
          <a:p>
            <a:pPr lvl="1"/>
            <a:r>
              <a:rPr lang="en-US" sz="2000" dirty="0"/>
              <a:t>Post intensive care syndrome (PICS)</a:t>
            </a:r>
          </a:p>
          <a:p>
            <a:r>
              <a:rPr lang="en-US" sz="2400" dirty="0"/>
              <a:t>Infection-associated chronic illnesses:</a:t>
            </a:r>
          </a:p>
          <a:p>
            <a:pPr lvl="1"/>
            <a:r>
              <a:rPr lang="en-US" sz="2000" dirty="0"/>
              <a:t>Post-influenza (encephalitis lethargica or sleepy sickness)</a:t>
            </a:r>
          </a:p>
          <a:p>
            <a:pPr lvl="1"/>
            <a:r>
              <a:rPr lang="en-US" sz="2000" dirty="0"/>
              <a:t>Measles (subacute sclerosing panencephalitis)</a:t>
            </a:r>
          </a:p>
          <a:p>
            <a:pPr lvl="1"/>
            <a:r>
              <a:rPr lang="en-US" sz="2000" dirty="0"/>
              <a:t>EBV (multiple sclerosis)</a:t>
            </a:r>
          </a:p>
          <a:p>
            <a:pPr lvl="1"/>
            <a:r>
              <a:rPr lang="en-US" sz="2000" dirty="0"/>
              <a:t>Post-Ebola syndrome</a:t>
            </a:r>
          </a:p>
          <a:p>
            <a:pPr lvl="1"/>
            <a:r>
              <a:rPr lang="en-US" sz="2000" dirty="0"/>
              <a:t>Post-Polio syndrome </a:t>
            </a:r>
          </a:p>
          <a:p>
            <a:pPr lvl="1"/>
            <a:r>
              <a:rPr lang="en-US" sz="2000" dirty="0" err="1"/>
              <a:t>Myalgic</a:t>
            </a:r>
            <a:r>
              <a:rPr lang="en-US" sz="2000" dirty="0"/>
              <a:t> encephalomyelitis/chronic fatigue syndrome (ME/CFS)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8798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8B641-4DB0-E84B-91AE-F11E24101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Implications for health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9152-AAFF-644F-B8EB-F2F2CDD9F1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50708"/>
            <a:ext cx="8997538" cy="44521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r>
              <a:rPr lang="en-US" sz="2200" dirty="0"/>
              <a:t>Burden of long Covid is likely substantial 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dirty="0"/>
              <a:t>Long Covid is a multifaceted disease that can affect nearly every organ system </a:t>
            </a:r>
          </a:p>
          <a:p>
            <a:pPr lvl="1"/>
            <a:r>
              <a:rPr lang="en-US" sz="2000" dirty="0"/>
              <a:t>Rise in burden of chronic diseases (cardiovascular disease, diabetes, kidney diseases, etc.)</a:t>
            </a:r>
          </a:p>
          <a:p>
            <a:pPr lvl="1"/>
            <a:endParaRPr lang="en-US" sz="2000" dirty="0"/>
          </a:p>
          <a:p>
            <a:r>
              <a:rPr lang="en-US" sz="2200" dirty="0"/>
              <a:t>Importance of post-acute care strategies</a:t>
            </a:r>
            <a:endParaRPr lang="en-US" sz="2000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007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CB5DA-4B00-4091-83D9-A25E233D3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rmAutofit/>
          </a:bodyPr>
          <a:lstStyle/>
          <a:p>
            <a:r>
              <a:rPr lang="en-US" b="1" dirty="0">
                <a:latin typeface="+mj-lt"/>
              </a:rPr>
              <a:t>The long shadow of Covid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92D18-F0C8-45D1-B0DB-EB2C4423C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35651"/>
            <a:ext cx="6132163" cy="4190513"/>
          </a:xfrm>
        </p:spPr>
        <p:txBody>
          <a:bodyPr wrap="square" anchor="t">
            <a:normAutofit/>
          </a:bodyPr>
          <a:lstStyle/>
          <a:p>
            <a:r>
              <a:rPr lang="en-US" sz="2000" dirty="0"/>
              <a:t>The toll of hospitalization and death from acute covid is the tip of the iceberg</a:t>
            </a:r>
          </a:p>
          <a:p>
            <a:endParaRPr lang="en-US" sz="2000" dirty="0"/>
          </a:p>
          <a:p>
            <a:r>
              <a:rPr lang="en-US" sz="2000" dirty="0"/>
              <a:t>Long Covid</a:t>
            </a:r>
          </a:p>
          <a:p>
            <a:pPr lvl="1"/>
            <a:r>
              <a:rPr lang="en-US" sz="2000" dirty="0"/>
              <a:t>Disease and disability</a:t>
            </a:r>
          </a:p>
          <a:p>
            <a:pPr lvl="1"/>
            <a:r>
              <a:rPr lang="en-US" sz="2000" dirty="0"/>
              <a:t>Life expectancy</a:t>
            </a:r>
          </a:p>
          <a:p>
            <a:pPr lvl="1"/>
            <a:r>
              <a:rPr lang="en-US" sz="2000" dirty="0"/>
              <a:t>Impact on heath systems</a:t>
            </a:r>
          </a:p>
          <a:p>
            <a:pPr lvl="1"/>
            <a:r>
              <a:rPr lang="en-US" sz="2000" dirty="0"/>
              <a:t>Development and educational attainment</a:t>
            </a:r>
          </a:p>
          <a:p>
            <a:pPr lvl="1"/>
            <a:r>
              <a:rPr lang="en-US" sz="2000" dirty="0"/>
              <a:t>Economic implications</a:t>
            </a:r>
          </a:p>
          <a:p>
            <a:pPr lvl="1"/>
            <a:r>
              <a:rPr lang="en-US" sz="2000" dirty="0"/>
              <a:t>Impact on SDG</a:t>
            </a:r>
          </a:p>
          <a:p>
            <a:pPr lvl="1"/>
            <a:r>
              <a:rPr lang="en-US" sz="2000" dirty="0"/>
              <a:t>Social implications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The Tip of the ACA Iceberg – Axene Health Partners, LLC">
            <a:extLst>
              <a:ext uri="{FF2B5EF4-FFF2-40B4-BE49-F238E27FC236}">
                <a16:creationId xmlns:a16="http://schemas.microsoft.com/office/drawing/2014/main" id="{C93930FB-8B16-7748-8C4C-6277307E76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" r="36156" b="2"/>
          <a:stretch/>
        </p:blipFill>
        <p:spPr bwMode="auto">
          <a:xfrm>
            <a:off x="7049103" y="1699964"/>
            <a:ext cx="4920540" cy="512064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6069563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EC1A-0A80-F374-E05E-509A7087C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Reflections on challenges and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1E853B-0C89-9904-CD31-ED58C032C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Challenges:</a:t>
            </a:r>
          </a:p>
          <a:p>
            <a:pPr lvl="1"/>
            <a:r>
              <a:rPr lang="en-US" sz="2000" dirty="0"/>
              <a:t>Care of people with Long Covid remains suboptimal</a:t>
            </a:r>
          </a:p>
          <a:p>
            <a:pPr lvl="1"/>
            <a:r>
              <a:rPr lang="en-US" sz="2000" dirty="0"/>
              <a:t>Prevention strategies are underutilized</a:t>
            </a:r>
          </a:p>
          <a:p>
            <a:pPr lvl="1"/>
            <a:r>
              <a:rPr lang="en-US" sz="2000" dirty="0"/>
              <a:t>No treatment </a:t>
            </a:r>
          </a:p>
          <a:p>
            <a:pPr lvl="1"/>
            <a:r>
              <a:rPr lang="en-US" sz="2000" dirty="0"/>
              <a:t>No consensus on terms, definitions and clinical endpoints (outcomes)</a:t>
            </a:r>
          </a:p>
          <a:p>
            <a:pPr lvl="1"/>
            <a:r>
              <a:rPr lang="en-US" sz="2000" dirty="0"/>
              <a:t>No systems to measure the burden of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infection-associated chronic illness </a:t>
            </a:r>
          </a:p>
          <a:p>
            <a:pPr lvl="1"/>
            <a:r>
              <a:rPr lang="en-US" sz="2000" dirty="0"/>
              <a:t>Long term risks of infections (5, 10, 15 years) unknown </a:t>
            </a:r>
          </a:p>
          <a:p>
            <a:pPr lvl="1"/>
            <a:r>
              <a:rPr lang="en-US" sz="2000" dirty="0"/>
              <a:t>Politicization of public health (misinformation, disinformation, anti vaccine and anti science)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5894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EC1A-0A80-F374-E05E-509A7087C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Reflections on challenges and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1E853B-0C89-9904-CD31-ED58C032C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933" y="1790685"/>
            <a:ext cx="11496906" cy="4449651"/>
          </a:xfrm>
        </p:spPr>
        <p:txBody>
          <a:bodyPr/>
          <a:lstStyle/>
          <a:p>
            <a:r>
              <a:rPr lang="en-US" sz="2400" dirty="0"/>
              <a:t>Opportunities:</a:t>
            </a:r>
          </a:p>
          <a:p>
            <a:pPr lvl="1"/>
            <a:r>
              <a:rPr lang="en-US" sz="2400" dirty="0"/>
              <a:t>Patients as partners</a:t>
            </a:r>
          </a:p>
          <a:p>
            <a:pPr lvl="1"/>
            <a:r>
              <a:rPr lang="en-US" sz="2400" dirty="0"/>
              <a:t>Scope and scale of the pandemic – an historical opportunity</a:t>
            </a:r>
          </a:p>
          <a:p>
            <a:pPr lvl="2"/>
            <a:r>
              <a:rPr lang="en-US" sz="2200" dirty="0"/>
              <a:t>Long Covid and other infection-associated chronic illnesses </a:t>
            </a:r>
            <a:endParaRPr lang="en-US" sz="2400" dirty="0"/>
          </a:p>
          <a:p>
            <a:pPr lvl="1"/>
            <a:r>
              <a:rPr lang="en-US" sz="2400" dirty="0"/>
              <a:t>Prevention (ventilation and air filtration, vaccines, antivirals)</a:t>
            </a:r>
          </a:p>
          <a:p>
            <a:pPr lvl="1"/>
            <a:r>
              <a:rPr lang="en-US" sz="2400" dirty="0"/>
              <a:t>Treatment</a:t>
            </a:r>
          </a:p>
          <a:p>
            <a:pPr lvl="1"/>
            <a:r>
              <a:rPr lang="en-US" sz="2400" dirty="0"/>
              <a:t>Data systems and expertise </a:t>
            </a:r>
          </a:p>
          <a:p>
            <a:pPr lvl="2"/>
            <a:r>
              <a:rPr lang="en-US" sz="2000" dirty="0"/>
              <a:t>Surveillance and epidemiology of post-acute illness </a:t>
            </a:r>
          </a:p>
          <a:p>
            <a:pPr lvl="2"/>
            <a:r>
              <a:rPr lang="en-US" sz="2000" dirty="0"/>
              <a:t>Real-time real-world evidence generation</a:t>
            </a:r>
          </a:p>
          <a:p>
            <a:pPr lvl="1"/>
            <a:r>
              <a:rPr lang="en-US" sz="2400" dirty="0"/>
              <a:t>Preparedness and resilience for the next pandemic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409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1AFD7-87DA-9526-5969-9893F8FB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56609-A69A-332F-AFBB-ECA8E3007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Patients inspired and continue to inspire our journey </a:t>
            </a:r>
          </a:p>
          <a:p>
            <a:r>
              <a:rPr lang="en-US" sz="2800" dirty="0"/>
              <a:t>Long Covid is a multifaceted disease; it can affect nearly every organ system</a:t>
            </a:r>
          </a:p>
          <a:p>
            <a:r>
              <a:rPr lang="en-US" sz="2800" dirty="0"/>
              <a:t>Progress on prevention; need trials for treatment</a:t>
            </a:r>
          </a:p>
          <a:p>
            <a:r>
              <a:rPr lang="en-US" sz="2800" dirty="0"/>
              <a:t>Link between acute infections and chronic illnesses</a:t>
            </a:r>
          </a:p>
          <a:p>
            <a:r>
              <a:rPr lang="en-US" sz="2800" dirty="0"/>
              <a:t>Reflections on lessons learned 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21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144CF2-EBAE-4F54-8597-582F7165E2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41282" y="1717459"/>
            <a:ext cx="4493824" cy="198882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F704EA1-B7DB-48FA-A318-D90B99322E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b="2279"/>
          <a:stretch/>
        </p:blipFill>
        <p:spPr>
          <a:xfrm>
            <a:off x="6135106" y="1717460"/>
            <a:ext cx="4308090" cy="41550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79411E-4BA2-47F3-B88E-097B8495E6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458"/>
          <a:stretch/>
        </p:blipFill>
        <p:spPr>
          <a:xfrm>
            <a:off x="1943196" y="4027833"/>
            <a:ext cx="3889996" cy="75438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46749EA-CBA1-4A5E-9694-45A2C6F6E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687" y="483799"/>
            <a:ext cx="8594000" cy="994172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</a:rPr>
              <a:t>Non-recovery from Coronavirus infection</a:t>
            </a:r>
          </a:p>
        </p:txBody>
      </p:sp>
    </p:spTree>
    <p:extLst>
      <p:ext uri="{BB962C8B-B14F-4D97-AF65-F5344CB8AC3E}">
        <p14:creationId xmlns:p14="http://schemas.microsoft.com/office/powerpoint/2010/main" val="14357334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3138487" y="1101071"/>
            <a:ext cx="5915025" cy="523139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b="1" dirty="0">
                <a:latin typeface="+mj-lt"/>
              </a:rPr>
              <a:t>Grateful!</a:t>
            </a:r>
            <a:endParaRPr lang="en-US" altLang="en-US" sz="8800" b="1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57AA17-64F9-4B8A-A8CB-10D4A4265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734" y="4222005"/>
            <a:ext cx="1924043" cy="19202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80C30F-E428-49B6-88D0-BA968EA77690}"/>
              </a:ext>
            </a:extLst>
          </p:cNvPr>
          <p:cNvSpPr/>
          <p:nvPr/>
        </p:nvSpPr>
        <p:spPr>
          <a:xfrm>
            <a:off x="4326946" y="6219489"/>
            <a:ext cx="15804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Benjamin Bowe</a:t>
            </a:r>
          </a:p>
        </p:txBody>
      </p:sp>
      <p:pic>
        <p:nvPicPr>
          <p:cNvPr id="8" name="Picture 11" descr="C:\Users\VHASTLXIEYAN\AppData\Local\Microsoft\Windows\Temporary Internet Files\Content.Outlook\YFRTEQWU\BZ1307111128393234.jpg">
            <a:extLst>
              <a:ext uri="{FF2B5EF4-FFF2-40B4-BE49-F238E27FC236}">
                <a16:creationId xmlns:a16="http://schemas.microsoft.com/office/drawing/2014/main" id="{ABB53B6E-BD42-4058-828D-E6504723F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80" y="1658169"/>
            <a:ext cx="2456565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B728A7F-3F12-4C7F-A67B-85F8E9B2B090}"/>
              </a:ext>
            </a:extLst>
          </p:cNvPr>
          <p:cNvSpPr/>
          <p:nvPr/>
        </p:nvSpPr>
        <p:spPr>
          <a:xfrm>
            <a:off x="2723660" y="1909766"/>
            <a:ext cx="2738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cs typeface="Arial" panose="020B0604020202020204" pitchFamily="34" charset="0"/>
              </a:rPr>
              <a:t>Yan Xie</a:t>
            </a:r>
          </a:p>
          <a:p>
            <a:r>
              <a:rPr lang="en-US" altLang="en-US" sz="1400" dirty="0">
                <a:cs typeface="Arial" panose="020B0604020202020204" pitchFamily="34" charset="0"/>
              </a:rPr>
              <a:t>Senior Clinical Epidemiologist</a:t>
            </a:r>
          </a:p>
          <a:p>
            <a:r>
              <a:rPr lang="en-US" altLang="en-US" sz="1400" dirty="0">
                <a:cs typeface="Arial" panose="020B0604020202020204" pitchFamily="34" charset="0"/>
              </a:rPr>
              <a:t>Director of Pharmacoepidemiology Section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BB2523-D763-44D7-9029-7E0002BF8617}"/>
              </a:ext>
            </a:extLst>
          </p:cNvPr>
          <p:cNvSpPr/>
          <p:nvPr/>
        </p:nvSpPr>
        <p:spPr>
          <a:xfrm>
            <a:off x="8183740" y="1695174"/>
            <a:ext cx="367280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Other team </a:t>
            </a:r>
            <a:r>
              <a:rPr lang="en-US" sz="1200" b="1" dirty="0">
                <a:cs typeface="Arial" panose="020B0604020202020204" pitchFamily="34" charset="0"/>
              </a:rPr>
              <a:t>m</a:t>
            </a:r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embers</a:t>
            </a:r>
          </a:p>
          <a:p>
            <a:endParaRPr lang="en-US" sz="12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57175" lvl="1" indent="0">
              <a:buNone/>
            </a:pPr>
            <a:r>
              <a:rPr lang="en-US" sz="1200" dirty="0">
                <a:cs typeface="Arial" panose="020B0604020202020204" pitchFamily="34" charset="0"/>
              </a:rPr>
              <a:t>Daniel Eaton</a:t>
            </a:r>
            <a:endParaRPr lang="en-US" sz="12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57175" lvl="1" indent="0">
              <a:buNone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Andrew K. Gibson</a:t>
            </a:r>
          </a:p>
          <a:p>
            <a:pPr marL="257175" lvl="1" indent="0">
              <a:buNone/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John </a:t>
            </a:r>
            <a:r>
              <a:rPr lang="en-US" sz="1200" dirty="0" err="1">
                <a:solidFill>
                  <a:schemeClr val="tx1"/>
                </a:solidFill>
                <a:cs typeface="Arial" panose="020B0604020202020204" pitchFamily="34" charset="0"/>
              </a:rPr>
              <a:t>Ciconte</a:t>
            </a:r>
            <a:endParaRPr lang="en-US" sz="1200" dirty="0">
              <a:cs typeface="Arial" panose="020B0604020202020204" pitchFamily="34" charset="0"/>
            </a:endParaRPr>
          </a:p>
          <a:p>
            <a:pPr marL="257175" lvl="1" indent="0">
              <a:buNone/>
            </a:pPr>
            <a:endParaRPr lang="en-US" sz="1200" b="1" dirty="0">
              <a:cs typeface="Arial" panose="020B0604020202020204" pitchFamily="34" charset="0"/>
            </a:endParaRPr>
          </a:p>
          <a:p>
            <a:r>
              <a:rPr lang="en-US" sz="1200" b="1" dirty="0">
                <a:cs typeface="Arial" panose="020B0604020202020204" pitchFamily="34" charset="0"/>
              </a:rPr>
              <a:t>Funding</a:t>
            </a:r>
          </a:p>
          <a:p>
            <a:endParaRPr lang="en-US" sz="1200" b="1" dirty="0">
              <a:cs typeface="Arial" panose="020B0604020202020204" pitchFamily="34" charset="0"/>
            </a:endParaRPr>
          </a:p>
          <a:p>
            <a:pPr marL="257175" lvl="1"/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US </a:t>
            </a:r>
            <a:r>
              <a:rPr lang="en-US" sz="1200" dirty="0">
                <a:cs typeface="Arial" panose="020B0604020202020204" pitchFamily="34" charset="0"/>
              </a:rPr>
              <a:t>Department of Veterans Affairs</a:t>
            </a:r>
            <a:endParaRPr lang="en-US" sz="12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57175" lvl="1"/>
            <a:r>
              <a:rPr lang="en-US" sz="1200" dirty="0">
                <a:cs typeface="Arial" panose="020B0604020202020204" pitchFamily="34" charset="0"/>
              </a:rPr>
              <a:t>American Society of Nephrology</a:t>
            </a:r>
          </a:p>
          <a:p>
            <a:pPr marL="257175" lvl="1"/>
            <a:endParaRPr lang="en-US" altLang="en-US" sz="1200" b="1" dirty="0">
              <a:cs typeface="Arial" panose="020B0604020202020204" pitchFamily="34" charset="0"/>
            </a:endParaRPr>
          </a:p>
          <a:p>
            <a:r>
              <a:rPr lang="en-US" altLang="en-US" sz="1200" b="1" dirty="0">
                <a:cs typeface="Arial" panose="020B0604020202020204" pitchFamily="34" charset="0"/>
              </a:rPr>
              <a:t>Administrative support</a:t>
            </a:r>
          </a:p>
          <a:p>
            <a:endParaRPr lang="en-US" altLang="en-US" sz="1200" b="1" dirty="0">
              <a:cs typeface="Arial" panose="020B0604020202020204" pitchFamily="34" charset="0"/>
            </a:endParaRPr>
          </a:p>
          <a:p>
            <a:pPr marL="257175" lvl="1"/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R&amp;D Service at VA: </a:t>
            </a:r>
            <a:r>
              <a:rPr lang="en-US" sz="1200" b="1" dirty="0">
                <a:solidFill>
                  <a:schemeClr val="accent1"/>
                </a:solidFill>
                <a:cs typeface="Arial" panose="020B0604020202020204" pitchFamily="34" charset="0"/>
              </a:rPr>
              <a:t>Susan Wood</a:t>
            </a:r>
          </a:p>
          <a:p>
            <a:pPr marL="257175" lvl="1"/>
            <a:endParaRPr lang="en-US" sz="1200" dirty="0">
              <a:cs typeface="Arial" panose="020B0604020202020204" pitchFamily="34" charset="0"/>
            </a:endParaRPr>
          </a:p>
          <a:p>
            <a:pPr marL="257175" lvl="1"/>
            <a:r>
              <a:rPr lang="en-US" sz="1200" dirty="0">
                <a:cs typeface="Arial" panose="020B0604020202020204" pitchFamily="34" charset="0"/>
              </a:rPr>
              <a:t>Veterans Research and Education Foundation of St. Louis: </a:t>
            </a:r>
            <a:r>
              <a:rPr lang="en-US" sz="1200" b="1" dirty="0">
                <a:solidFill>
                  <a:schemeClr val="accent1"/>
                </a:solidFill>
                <a:cs typeface="Arial" panose="020B0604020202020204" pitchFamily="34" charset="0"/>
              </a:rPr>
              <a:t>Allie Shafer</a:t>
            </a:r>
          </a:p>
          <a:p>
            <a:endParaRPr lang="en-US" sz="12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Public Affairs </a:t>
            </a:r>
            <a:r>
              <a:rPr lang="en-US" sz="1200" b="1" dirty="0">
                <a:cs typeface="Arial" panose="020B0604020202020204" pitchFamily="34" charset="0"/>
              </a:rPr>
              <a:t>at Washington University</a:t>
            </a:r>
          </a:p>
          <a:p>
            <a:endParaRPr lang="en-US" sz="1200" b="1" dirty="0">
              <a:cs typeface="Arial" panose="020B0604020202020204" pitchFamily="34" charset="0"/>
            </a:endParaRPr>
          </a:p>
          <a:p>
            <a:pPr marL="257175" lvl="1"/>
            <a:r>
              <a:rPr lang="en-US" sz="1200" b="1" i="0" dirty="0">
                <a:solidFill>
                  <a:schemeClr val="accent1"/>
                </a:solidFill>
                <a:effectLst/>
                <a:cs typeface="Arial" panose="020B0604020202020204" pitchFamily="34" charset="0"/>
              </a:rPr>
              <a:t>Kristina </a:t>
            </a:r>
            <a:r>
              <a:rPr lang="en-US" sz="1200" b="1" i="0" dirty="0" err="1">
                <a:solidFill>
                  <a:schemeClr val="accent1"/>
                </a:solidFill>
                <a:effectLst/>
                <a:cs typeface="Arial" panose="020B0604020202020204" pitchFamily="34" charset="0"/>
              </a:rPr>
              <a:t>Sauerwein</a:t>
            </a:r>
            <a:r>
              <a:rPr lang="en-US" sz="1200" b="1" i="0" dirty="0">
                <a:solidFill>
                  <a:schemeClr val="accent1"/>
                </a:solidFill>
                <a:effectLst/>
                <a:cs typeface="Arial" panose="020B0604020202020204" pitchFamily="34" charset="0"/>
              </a:rPr>
              <a:t>-Geiser</a:t>
            </a:r>
            <a:endParaRPr lang="en-US" sz="1200" b="1" i="0" dirty="0">
              <a:solidFill>
                <a:srgbClr val="5F6368"/>
              </a:solidFill>
              <a:effectLst/>
              <a:latin typeface="Google Sans"/>
            </a:endParaRPr>
          </a:p>
          <a:p>
            <a:pPr marL="257175" lvl="1"/>
            <a:r>
              <a:rPr lang="en-US" sz="1200" b="1" dirty="0">
                <a:solidFill>
                  <a:schemeClr val="accent1"/>
                </a:solidFill>
                <a:cs typeface="Arial" panose="020B0604020202020204" pitchFamily="34" charset="0"/>
              </a:rPr>
              <a:t>Diane Williams</a:t>
            </a:r>
          </a:p>
          <a:p>
            <a:pPr marL="257175" lvl="1"/>
            <a:r>
              <a:rPr lang="en-US" sz="1200" b="1" dirty="0">
                <a:solidFill>
                  <a:schemeClr val="accent1"/>
                </a:solidFill>
                <a:cs typeface="Arial" panose="020B0604020202020204" pitchFamily="34" charset="0"/>
              </a:rPr>
              <a:t>Jessica Church</a:t>
            </a:r>
          </a:p>
          <a:p>
            <a:endParaRPr lang="en-US" altLang="en-US" sz="1400" dirty="0">
              <a:cs typeface="Arial" panose="020B0604020202020204" pitchFamily="34" charset="0"/>
            </a:endParaRPr>
          </a:p>
        </p:txBody>
      </p:sp>
      <p:pic>
        <p:nvPicPr>
          <p:cNvPr id="12" name="Picture 11" descr="A person wearing glasses and a tie&#10;&#10;Description automatically generated with medium confidence">
            <a:extLst>
              <a:ext uri="{FF2B5EF4-FFF2-40B4-BE49-F238E27FC236}">
                <a16:creationId xmlns:a16="http://schemas.microsoft.com/office/drawing/2014/main" id="{25448DA9-C7AD-4D4E-BBBA-4941B178AE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231" b="20132"/>
          <a:stretch/>
        </p:blipFill>
        <p:spPr>
          <a:xfrm>
            <a:off x="2169456" y="4221011"/>
            <a:ext cx="1908867" cy="192024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79FA1C2-E6F8-8640-9480-3A2FB289D329}"/>
              </a:ext>
            </a:extLst>
          </p:cNvPr>
          <p:cNvSpPr/>
          <p:nvPr/>
        </p:nvSpPr>
        <p:spPr>
          <a:xfrm>
            <a:off x="2409377" y="6231616"/>
            <a:ext cx="14653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Evan Xu</a:t>
            </a:r>
          </a:p>
        </p:txBody>
      </p:sp>
      <p:pic>
        <p:nvPicPr>
          <p:cNvPr id="9" name="Picture 8" descr="A person smiling for a selfie&#10;&#10;Description automatically generated with low confidence">
            <a:extLst>
              <a:ext uri="{FF2B5EF4-FFF2-40B4-BE49-F238E27FC236}">
                <a16:creationId xmlns:a16="http://schemas.microsoft.com/office/drawing/2014/main" id="{934A9AA6-EAFF-9A23-88D8-DFA584F535A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47" b="16522"/>
          <a:stretch/>
        </p:blipFill>
        <p:spPr>
          <a:xfrm>
            <a:off x="129880" y="4191009"/>
            <a:ext cx="1894191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5843793-1618-30C4-E48F-B223265D4111}"/>
              </a:ext>
            </a:extLst>
          </p:cNvPr>
          <p:cNvSpPr txBox="1"/>
          <p:nvPr/>
        </p:nvSpPr>
        <p:spPr>
          <a:xfrm>
            <a:off x="335454" y="6231616"/>
            <a:ext cx="14830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Taeyoung</a:t>
            </a:r>
            <a:r>
              <a:rPr lang="en-US" sz="1400" b="1" dirty="0"/>
              <a:t> Choi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A884D6-A0B5-E40B-863A-EEFD05015D0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278648" y="4221011"/>
            <a:ext cx="1920240" cy="19202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F5ABE0-674A-ADBE-96D6-ADFFA66BA8B8}"/>
              </a:ext>
            </a:extLst>
          </p:cNvPr>
          <p:cNvSpPr txBox="1"/>
          <p:nvPr/>
        </p:nvSpPr>
        <p:spPr>
          <a:xfrm>
            <a:off x="6605546" y="6231616"/>
            <a:ext cx="1266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Miao Cai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4AA368-68A3-1246-03D5-0EC84F37E443}"/>
              </a:ext>
            </a:extLst>
          </p:cNvPr>
          <p:cNvSpPr txBox="1"/>
          <p:nvPr/>
        </p:nvSpPr>
        <p:spPr>
          <a:xfrm>
            <a:off x="5462029" y="1909766"/>
            <a:ext cx="24099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Long haulers who inspired and continue to inspire us!</a:t>
            </a: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9638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4D4EC-6EA0-E044-A1D8-2E56FBDCE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We have openings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75B83-211B-7D4B-9857-93FF535D1D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/>
              <a:t>Openings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4557F-C38D-D944-B5ED-2F62FC99506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Post doctoral fellowship</a:t>
            </a:r>
          </a:p>
          <a:p>
            <a:pPr lvl="1"/>
            <a:r>
              <a:rPr lang="en-US" sz="3600" dirty="0"/>
              <a:t>Pharmacoepidemiology</a:t>
            </a:r>
          </a:p>
          <a:p>
            <a:pPr lvl="1"/>
            <a:r>
              <a:rPr lang="en-US" sz="3600" dirty="0"/>
              <a:t>Clinical Epidemiology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7854EF-6DCA-FA49-9003-C5014940E7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/>
              <a:t>Get in touch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B2AB02-E016-454B-BFEB-CB03B490BC5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zalaly@gmail.com</a:t>
            </a:r>
            <a:endParaRPr lang="en-US" sz="3600" dirty="0"/>
          </a:p>
          <a:p>
            <a:endParaRPr lang="en-US" sz="3600" dirty="0"/>
          </a:p>
          <a:p>
            <a:r>
              <a:rPr lang="en-US" sz="3600" dirty="0"/>
              <a:t>X / Twitter @</a:t>
            </a:r>
            <a:r>
              <a:rPr lang="en-US" sz="3600" dirty="0" err="1"/>
              <a:t>zalaly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1329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EFBEBD-E94C-4085-A76D-535D87EA4D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Thank you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30FA1-BE2A-450D-BDE5-5F50D1EC92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</a:rPr>
              <a:t>Twitter        @</a:t>
            </a:r>
            <a:r>
              <a:rPr lang="en-US" sz="3200" b="1" dirty="0" err="1">
                <a:solidFill>
                  <a:schemeClr val="bg1"/>
                </a:solidFill>
              </a:rPr>
              <a:t>zalaly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FC74F0-7609-4221-BE90-9D2183D580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77536" y="3956242"/>
            <a:ext cx="640080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58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199EDF0-7386-DA47-9804-FD24095C2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607372"/>
            <a:ext cx="3658838" cy="2400300"/>
          </a:xfrm>
          <a:prstGeom prst="rect">
            <a:avLst/>
          </a:prstGeom>
        </p:spPr>
      </p:pic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81174771-463A-1143-BCDD-D7FB782FF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720" y="3607372"/>
            <a:ext cx="5669280" cy="24296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F48F96-0231-244A-86F8-8081C199D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003" y="257176"/>
            <a:ext cx="6807994" cy="317182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68E755-F0C0-1A44-84FC-1F202C34BF4B}"/>
              </a:ext>
            </a:extLst>
          </p:cNvPr>
          <p:cNvSpPr/>
          <p:nvPr/>
        </p:nvSpPr>
        <p:spPr>
          <a:xfrm>
            <a:off x="3896381" y="6037062"/>
            <a:ext cx="34451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-apple-system"/>
              </a:rPr>
              <a:t>Patient-Led Research Collaborative</a:t>
            </a:r>
          </a:p>
          <a:p>
            <a:pPr algn="ctr"/>
            <a:r>
              <a:rPr lang="en-US" dirty="0">
                <a:latin typeface="-apple-system"/>
                <a:hlinkClick r:id="rId5"/>
              </a:rPr>
              <a:t>www.patientresearchcovid19.com</a:t>
            </a:r>
            <a:endParaRPr lang="en-US" dirty="0">
              <a:latin typeface="-apple-system"/>
            </a:endParaRPr>
          </a:p>
          <a:p>
            <a:pPr algn="ctr"/>
            <a:endParaRPr lang="en-US" dirty="0"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3627699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BEB70-D06A-FE44-B8DD-483D1DE32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Early reports from patient-led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0504E-A71B-8941-884E-E3C5E27D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296303"/>
            <a:ext cx="5384800" cy="4202841"/>
          </a:xfrm>
        </p:spPr>
        <p:txBody>
          <a:bodyPr/>
          <a:lstStyle/>
          <a:p>
            <a:r>
              <a:rPr lang="en-US" sz="2400" dirty="0"/>
              <a:t>Weakness</a:t>
            </a:r>
          </a:p>
          <a:p>
            <a:r>
              <a:rPr lang="en-US" sz="2400" dirty="0"/>
              <a:t>Fatigue </a:t>
            </a:r>
          </a:p>
          <a:p>
            <a:r>
              <a:rPr lang="en-US" sz="2400" dirty="0"/>
              <a:t>Brain fog</a:t>
            </a:r>
          </a:p>
          <a:p>
            <a:r>
              <a:rPr lang="en-US" sz="2400" dirty="0"/>
              <a:t>Muscle pain</a:t>
            </a:r>
          </a:p>
          <a:p>
            <a:r>
              <a:rPr lang="en-US" sz="2400" dirty="0"/>
              <a:t>Joint pain</a:t>
            </a:r>
          </a:p>
          <a:p>
            <a:r>
              <a:rPr lang="en-US" sz="2400" dirty="0"/>
              <a:t>Other manifestations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B618407E-5C74-4F8C-AA9F-5EE16376EBBB}"/>
              </a:ext>
            </a:extLst>
          </p:cNvPr>
          <p:cNvSpPr/>
          <p:nvPr/>
        </p:nvSpPr>
        <p:spPr>
          <a:xfrm>
            <a:off x="3669633" y="3065526"/>
            <a:ext cx="2700846" cy="36347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9260AB-F9FE-4178-8AFC-966618A8D91E}"/>
              </a:ext>
            </a:extLst>
          </p:cNvPr>
          <p:cNvSpPr/>
          <p:nvPr/>
        </p:nvSpPr>
        <p:spPr>
          <a:xfrm>
            <a:off x="6597330" y="2647098"/>
            <a:ext cx="25555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Long Covid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Long haulers</a:t>
            </a:r>
          </a:p>
        </p:txBody>
      </p:sp>
    </p:spTree>
    <p:extLst>
      <p:ext uri="{BB962C8B-B14F-4D97-AF65-F5344CB8AC3E}">
        <p14:creationId xmlns:p14="http://schemas.microsoft.com/office/powerpoint/2010/main" val="3688748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DE71B4-D97A-4D48-84AA-E561A5595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396" y="2482271"/>
            <a:ext cx="7772400" cy="1500187"/>
          </a:xfrm>
        </p:spPr>
        <p:txBody>
          <a:bodyPr/>
          <a:lstStyle/>
          <a:p>
            <a:r>
              <a:rPr lang="en-US" sz="3200" b="1" dirty="0"/>
              <a:t>What is Long Covid?</a:t>
            </a:r>
          </a:p>
        </p:txBody>
      </p:sp>
    </p:spTree>
    <p:extLst>
      <p:ext uri="{BB962C8B-B14F-4D97-AF65-F5344CB8AC3E}">
        <p14:creationId xmlns:p14="http://schemas.microsoft.com/office/powerpoint/2010/main" val="1260655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A64BC5-1849-4D9B-B618-15ADEAB7C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858" y="594360"/>
            <a:ext cx="9858293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72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FFFFFE"/>
      </a:dk2>
      <a:lt2>
        <a:srgbClr val="FFFFFE"/>
      </a:lt2>
      <a:accent1>
        <a:srgbClr val="0083BE"/>
      </a:accent1>
      <a:accent2>
        <a:srgbClr val="78BE20"/>
      </a:accent2>
      <a:accent3>
        <a:srgbClr val="C4262E"/>
      </a:accent3>
      <a:accent4>
        <a:srgbClr val="FF7F32"/>
      </a:accent4>
      <a:accent5>
        <a:srgbClr val="F3CF45"/>
      </a:accent5>
      <a:accent6>
        <a:srgbClr val="FFFFF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5_Office Theme">
  <a:themeElements>
    <a:clrScheme name="myVA">
      <a:dk1>
        <a:srgbClr val="000000"/>
      </a:dk1>
      <a:lt1>
        <a:sysClr val="window" lastClr="FFFFFF"/>
      </a:lt1>
      <a:dk2>
        <a:srgbClr val="003F72"/>
      </a:dk2>
      <a:lt2>
        <a:srgbClr val="EEECE1"/>
      </a:lt2>
      <a:accent1>
        <a:srgbClr val="C62630"/>
      </a:accent1>
      <a:accent2>
        <a:srgbClr val="0083BE"/>
      </a:accent2>
      <a:accent3>
        <a:srgbClr val="F3CF45"/>
      </a:accent3>
      <a:accent4>
        <a:srgbClr val="F7955B"/>
      </a:accent4>
      <a:accent5>
        <a:srgbClr val="839097"/>
      </a:accent5>
      <a:accent6>
        <a:srgbClr val="DCDDDE"/>
      </a:accent6>
      <a:hlink>
        <a:srgbClr val="C2B48F"/>
      </a:hlink>
      <a:folHlink>
        <a:srgbClr val="A3A86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50000"/>
          </a:scheme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379061373FBC4B8F620D65EB3DD042" ma:contentTypeVersion="0" ma:contentTypeDescription="Create a new document." ma:contentTypeScope="" ma:versionID="737f0e872c0d699b76c100778804ece9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96F3C645-2116-434A-B883-58473E7623F3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7926BB3-7045-43F3-8964-696B3C3480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1848EF-1A66-4F80-A338-21C498F6ED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35021</TotalTime>
  <Words>926</Words>
  <Application>Microsoft Office PowerPoint</Application>
  <PresentationFormat>Grand écran</PresentationFormat>
  <Paragraphs>215</Paragraphs>
  <Slides>52</Slides>
  <Notes>2</Notes>
  <HiddenSlides>5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52</vt:i4>
      </vt:variant>
    </vt:vector>
  </HeadingPairs>
  <TitlesOfParts>
    <vt:vector size="59" baseType="lpstr">
      <vt:lpstr>-apple-system</vt:lpstr>
      <vt:lpstr>Arial</vt:lpstr>
      <vt:lpstr>Calibri</vt:lpstr>
      <vt:lpstr>Georgia</vt:lpstr>
      <vt:lpstr>Google Sans</vt:lpstr>
      <vt:lpstr>Office Theme</vt:lpstr>
      <vt:lpstr>15_Office Theme</vt:lpstr>
      <vt:lpstr>Long Covid: the lasting legacy of the COVID-19 pandemic</vt:lpstr>
      <vt:lpstr>Disclosures</vt:lpstr>
      <vt:lpstr>Outline</vt:lpstr>
      <vt:lpstr>March 2020: A world in crisis……</vt:lpstr>
      <vt:lpstr>Non-recovery from Coronavirus infection</vt:lpstr>
      <vt:lpstr>Présentation PowerPoint</vt:lpstr>
      <vt:lpstr>Early reports from patient-led groups</vt:lpstr>
      <vt:lpstr>Présentation PowerPoint</vt:lpstr>
      <vt:lpstr>Présentation PowerPoint</vt:lpstr>
      <vt:lpstr>Présentation PowerPoint</vt:lpstr>
      <vt:lpstr>Covid vs seasonal influenza</vt:lpstr>
      <vt:lpstr>Post-acute Sequelae</vt:lpstr>
      <vt:lpstr>Présentation PowerPoint</vt:lpstr>
      <vt:lpstr>Sequelae  of concern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neuro</vt:lpstr>
      <vt:lpstr>Présentation PowerPoint</vt:lpstr>
      <vt:lpstr>Présentation PowerPoint</vt:lpstr>
      <vt:lpstr>Présentation PowerPoint</vt:lpstr>
      <vt:lpstr>Présentation PowerPoint</vt:lpstr>
      <vt:lpstr>Reinfection and Long Covid</vt:lpstr>
      <vt:lpstr>How long is Long Covid?</vt:lpstr>
      <vt:lpstr>3-year outcomes of PASC</vt:lpstr>
      <vt:lpstr>Has the risk of PASC changed over the course of the pandemic?</vt:lpstr>
      <vt:lpstr>Risk of PASC by variant and vaccination status</vt:lpstr>
      <vt:lpstr>DALYs of PASC by variant and vaccination status</vt:lpstr>
      <vt:lpstr>Présentation PowerPoint</vt:lpstr>
      <vt:lpstr>Présentation PowerPoint</vt:lpstr>
      <vt:lpstr>Nirmatrelvir and the Risk of Post-Acute Sequelae of COVID-19</vt:lpstr>
      <vt:lpstr>Molnupiravir and the Risk of Post-Acute Sequelae of COVID-19</vt:lpstr>
      <vt:lpstr>Présentation PowerPoint</vt:lpstr>
      <vt:lpstr>Présentation PowerPoint</vt:lpstr>
      <vt:lpstr>Présentation PowerPoint</vt:lpstr>
      <vt:lpstr>The Big Miss</vt:lpstr>
      <vt:lpstr>Long Covid – an umbrella term </vt:lpstr>
      <vt:lpstr>Implications for health systems</vt:lpstr>
      <vt:lpstr>The long shadow of Covid</vt:lpstr>
      <vt:lpstr>Reflections on challenges and opportunities</vt:lpstr>
      <vt:lpstr>Reflections on challenges and opportunities</vt:lpstr>
      <vt:lpstr>Summary</vt:lpstr>
      <vt:lpstr>Grateful!</vt:lpstr>
      <vt:lpstr>We have openings</vt:lpstr>
      <vt:lpstr>Thank you 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Department of Veterans Affairs</dc:creator>
  <cp:lastModifiedBy>LESCURE Xavier</cp:lastModifiedBy>
  <cp:revision>981</cp:revision>
  <cp:lastPrinted>2017-08-23T15:18:12Z</cp:lastPrinted>
  <dcterms:created xsi:type="dcterms:W3CDTF">2011-05-12T19:56:03Z</dcterms:created>
  <dcterms:modified xsi:type="dcterms:W3CDTF">2024-04-23T14:56:56Z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0x01010089379061373FBC4B8F620D65EB3DD042</vt:lpwstr>
  </property>
  <property fmtid="{D5CDD505-2E9C-101B-9397-08002B2CF9AE}" pid="3" name="Archive">
    <vt:lpwstr>false</vt:lpwstr>
  </property>
  <property fmtid="{D5CDD505-2E9C-101B-9397-08002B2CF9AE}" pid="4" name="Related Deliverable">
    <vt:lpwstr>VHA Identity and Print and Online Style Guide</vt:lpwstr>
  </property>
  <property fmtid="{D5CDD505-2E9C-101B-9397-08002B2CF9AE}" pid="5" name="Acceptance Form Complete">
    <vt:lpwstr>false</vt:lpwstr>
  </property>
  <property fmtid="{D5CDD505-2E9C-101B-9397-08002B2CF9AE}" pid="6" name="Document Type">
    <vt:lpwstr>Work Product (Final)</vt:lpwstr>
  </property>
</Properties>
</file>