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61" r:id="rId2"/>
    <p:sldId id="262" r:id="rId3"/>
    <p:sldId id="264" r:id="rId4"/>
    <p:sldId id="265" r:id="rId5"/>
    <p:sldId id="300" r:id="rId6"/>
    <p:sldId id="271" r:id="rId7"/>
    <p:sldId id="269" r:id="rId8"/>
    <p:sldId id="296" r:id="rId9"/>
    <p:sldId id="302" r:id="rId10"/>
    <p:sldId id="301" r:id="rId11"/>
    <p:sldId id="297" r:id="rId12"/>
    <p:sldId id="277" r:id="rId13"/>
    <p:sldId id="280" r:id="rId14"/>
    <p:sldId id="281" r:id="rId15"/>
    <p:sldId id="286" r:id="rId16"/>
    <p:sldId id="258" r:id="rId17"/>
    <p:sldId id="303" r:id="rId18"/>
    <p:sldId id="291" r:id="rId19"/>
    <p:sldId id="292" r:id="rId20"/>
    <p:sldId id="293" r:id="rId21"/>
    <p:sldId id="294" r:id="rId22"/>
    <p:sldId id="295" r:id="rId23"/>
    <p:sldId id="290" r:id="rId24"/>
    <p:sldId id="305" r:id="rId25"/>
    <p:sldId id="306" r:id="rId26"/>
    <p:sldId id="30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93061"/>
  </p:normalViewPr>
  <p:slideViewPr>
    <p:cSldViewPr snapToGrid="0" snapToObjects="1" showGuides="1">
      <p:cViewPr varScale="1">
        <p:scale>
          <a:sx n="64" d="100"/>
          <a:sy n="64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8B3B4-9A7A-4619-9D39-1A7486842E3B}" type="datetimeFigureOut">
              <a:rPr lang="fr-FR" smtClean="0"/>
              <a:t>06/02/2024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BF5C0-EE9B-4006-A32D-1ABD546D1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46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Culex : </a:t>
            </a:r>
            <a:r>
              <a:rPr lang="fr-FR" dirty="0" err="1" smtClean="0"/>
              <a:t>west</a:t>
            </a:r>
            <a:r>
              <a:rPr lang="fr-FR" dirty="0" smtClean="0"/>
              <a:t> </a:t>
            </a:r>
            <a:r>
              <a:rPr lang="fr-FR" dirty="0" err="1" smtClean="0"/>
              <a:t>nile</a:t>
            </a:r>
            <a:r>
              <a:rPr lang="fr-FR" dirty="0" smtClean="0"/>
              <a:t> F, encéphalite de st louis,</a:t>
            </a:r>
            <a:r>
              <a:rPr lang="fr-FR" baseline="0" dirty="0" smtClean="0"/>
              <a:t> encéphalite japonaise</a:t>
            </a:r>
          </a:p>
          <a:p>
            <a:r>
              <a:rPr lang="fr-FR" baseline="0" dirty="0" err="1" smtClean="0"/>
              <a:t>Aedes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aegypti</a:t>
            </a:r>
            <a:r>
              <a:rPr lang="fr-FR" baseline="0" dirty="0" smtClean="0"/>
              <a:t> : dengue, </a:t>
            </a:r>
            <a:r>
              <a:rPr lang="fr-FR" baseline="0" dirty="0" err="1" smtClean="0"/>
              <a:t>zika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chik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fiçvre</a:t>
            </a:r>
            <a:r>
              <a:rPr lang="fr-FR" baseline="0" dirty="0" smtClean="0"/>
              <a:t> jaune</a:t>
            </a:r>
          </a:p>
          <a:p>
            <a:r>
              <a:rPr lang="fr-FR" baseline="0" dirty="0" err="1" smtClean="0"/>
              <a:t>Albo</a:t>
            </a:r>
            <a:r>
              <a:rPr lang="fr-FR" baseline="0" dirty="0" smtClean="0"/>
              <a:t> : dengue, </a:t>
            </a:r>
            <a:r>
              <a:rPr lang="fr-FR" baseline="0" dirty="0" err="1" smtClean="0"/>
              <a:t>chik</a:t>
            </a:r>
            <a:r>
              <a:rPr lang="fr-FR" baseline="0" dirty="0" smtClean="0"/>
              <a:t>, possiblement </a:t>
            </a:r>
            <a:r>
              <a:rPr lang="fr-FR" baseline="0" dirty="0" err="1" smtClean="0"/>
              <a:t>zika</a:t>
            </a:r>
            <a:endParaRPr lang="fr-FR" baseline="0" dirty="0" smtClean="0"/>
          </a:p>
          <a:p>
            <a:r>
              <a:rPr lang="fr-FR" baseline="0" dirty="0" smtClean="0"/>
              <a:t>Ixodes </a:t>
            </a:r>
            <a:r>
              <a:rPr lang="fr-FR" baseline="0" dirty="0" err="1" smtClean="0"/>
              <a:t>ricinus</a:t>
            </a:r>
            <a:r>
              <a:rPr lang="fr-FR" baseline="0" dirty="0" smtClean="0"/>
              <a:t> : rickettsioses, borrélioses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8C5F6-0D22-44DB-9119-6B1C7CF2075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730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ce réservé de l'image des diapositives 1">
            <a:extLst>
              <a:ext uri="{FF2B5EF4-FFF2-40B4-BE49-F238E27FC236}">
                <a16:creationId xmlns:a16="http://schemas.microsoft.com/office/drawing/2014/main" id="{2DCB9D2C-ADF7-44CD-8DA0-C880922D3B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Espace réservé des commentaires 2">
            <a:extLst>
              <a:ext uri="{FF2B5EF4-FFF2-40B4-BE49-F238E27FC236}">
                <a16:creationId xmlns:a16="http://schemas.microsoft.com/office/drawing/2014/main" id="{D6C72631-F974-4C84-BF07-62B7B555B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/>
          </a:p>
        </p:txBody>
      </p:sp>
      <p:sp>
        <p:nvSpPr>
          <p:cNvPr id="121860" name="Espace réservé du numéro de diapositive 3">
            <a:extLst>
              <a:ext uri="{FF2B5EF4-FFF2-40B4-BE49-F238E27FC236}">
                <a16:creationId xmlns:a16="http://schemas.microsoft.com/office/drawing/2014/main" id="{21A8BE16-E606-4408-9435-F22D1BC14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18036D5-472E-4A3E-BFC4-FF8EEFE6509D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07045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*</a:t>
            </a:r>
            <a:r>
              <a:rPr lang="fr-FR" dirty="0" err="1" smtClean="0"/>
              <a:t>hote</a:t>
            </a:r>
            <a:r>
              <a:rPr lang="fr-FR" dirty="0" smtClean="0"/>
              <a:t> intermédiaire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CADF12-C70D-7640-A831-D6EE22B9AD4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6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1" y="934720"/>
            <a:ext cx="8707118" cy="214376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" y="3169920"/>
            <a:ext cx="8707119" cy="324062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6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" y="1638992"/>
            <a:ext cx="8696960" cy="504010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BABEB2-A2E0-1321-C51F-6226DEA8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260823"/>
            <a:ext cx="8696960" cy="124323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1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" y="2377440"/>
            <a:ext cx="4338761" cy="403310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7092" y="2377440"/>
            <a:ext cx="3983548" cy="403310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A387C60-3FF5-35C7-2035-0C3A48B7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1006254"/>
            <a:ext cx="8696960" cy="124323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1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0C14E36-D50B-EB7E-B2E8-B51212D4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1006254"/>
            <a:ext cx="8696960" cy="124323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0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924560"/>
            <a:ext cx="8708571" cy="1052286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656" y="2072640"/>
            <a:ext cx="4956629" cy="4683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715" y="2074596"/>
            <a:ext cx="3361304" cy="465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7014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5397B-E503-41FC-8D83-C2BAEA2D8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40C0E9-116B-4AB0-99B8-6A94D1C91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E26C07-8A3C-463C-B0D6-923E47494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40A223-577A-475C-8608-FC6EF2390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FEAE04D-67E0-4205-8343-F7F1561C08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4611C2-C6E6-41FF-97F3-73D4AA2F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29F4-06BD-4B15-932C-8618B1EE1219}" type="datetimeFigureOut">
              <a:rPr lang="fr-FR" smtClean="0"/>
              <a:t>06/02/2024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67C43E3-B6A8-40E4-B097-8DDA2CFE3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AE8557-B539-49DC-B4E6-048F5549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D1A5-80B6-42A4-B828-FE6741DAC8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22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" y="260823"/>
            <a:ext cx="8696960" cy="124323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" y="1638992"/>
            <a:ext cx="8696960" cy="50401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5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6B82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2400" indent="-228600" algn="l" defTabSz="914400" rtl="0" eaLnBrk="1" latinLnBrk="0" hangingPunct="1">
        <a:lnSpc>
          <a:spcPct val="90000"/>
        </a:lnSpc>
        <a:spcBef>
          <a:spcPts val="300"/>
        </a:spcBef>
        <a:buClr>
          <a:srgbClr val="76B82A"/>
        </a:buClr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3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6B82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86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6B82A"/>
        </a:buClr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238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6B82A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8D65BFE-AC7D-E4B7-41A8-5AC78FD28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Arboviroses, méga-épidémies de demain ?</a:t>
            </a:r>
            <a:endParaRPr lang="fr-FR" sz="5400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D53D3E04-D9C2-7967-089D-539810BEC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" y="4364736"/>
            <a:ext cx="8707119" cy="2156380"/>
          </a:xfrm>
        </p:spPr>
        <p:txBody>
          <a:bodyPr>
            <a:normAutofit/>
          </a:bodyPr>
          <a:lstStyle/>
          <a:p>
            <a:r>
              <a:rPr lang="fr-FR" dirty="0"/>
              <a:t>Catastrophes et dérèglement climatique</a:t>
            </a:r>
          </a:p>
          <a:p>
            <a:r>
              <a:rPr lang="fr-FR" dirty="0"/>
              <a:t>8 Février 2024 </a:t>
            </a:r>
            <a:r>
              <a:rPr lang="fr-FR" dirty="0" smtClean="0"/>
              <a:t>– Paris - École </a:t>
            </a:r>
            <a:r>
              <a:rPr lang="fr-FR" dirty="0"/>
              <a:t>du </a:t>
            </a:r>
            <a:r>
              <a:rPr lang="fr-FR" dirty="0" smtClean="0"/>
              <a:t>Val-de-Grâce</a:t>
            </a:r>
          </a:p>
          <a:p>
            <a:endParaRPr lang="fr-FR" dirty="0"/>
          </a:p>
          <a:p>
            <a:r>
              <a:rPr lang="fr-FR" sz="1700" dirty="0" smtClean="0"/>
              <a:t>Hélène </a:t>
            </a:r>
            <a:r>
              <a:rPr lang="fr-FR" sz="1700" dirty="0" err="1" smtClean="0"/>
              <a:t>Coignard,</a:t>
            </a:r>
            <a:r>
              <a:rPr lang="fr-FR" sz="1700" dirty="0" smtClean="0"/>
              <a:t> mission COREB nationale</a:t>
            </a:r>
          </a:p>
          <a:p>
            <a:r>
              <a:rPr lang="fr-FR" sz="1700" i="1" dirty="0" smtClean="0"/>
              <a:t>Remerciements SMIT réseau :T </a:t>
            </a:r>
            <a:r>
              <a:rPr lang="fr-FR" sz="1700" i="1" dirty="0" err="1" smtClean="0"/>
              <a:t>Perpoint</a:t>
            </a:r>
            <a:r>
              <a:rPr lang="fr-FR" sz="1700" i="1" dirty="0" smtClean="0"/>
              <a:t> HCL, A </a:t>
            </a:r>
            <a:r>
              <a:rPr lang="fr-FR" sz="1700" i="1" dirty="0" err="1" smtClean="0"/>
              <a:t>Cabié</a:t>
            </a:r>
            <a:r>
              <a:rPr lang="fr-FR" sz="1700" i="1" dirty="0" smtClean="0"/>
              <a:t> Martinique</a:t>
            </a:r>
            <a:endParaRPr lang="fr-FR" sz="1700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503" y="5268036"/>
            <a:ext cx="1468976" cy="73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483A21-21FD-4ADB-8425-14CAB527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84" y="1770718"/>
            <a:ext cx="3932165" cy="45586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057269-20BE-4BF3-996C-60DB4AE52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534" y="229804"/>
            <a:ext cx="1236461" cy="10557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FE2F797-C45C-4D66-BBBD-CAB1DAD04B6A}"/>
              </a:ext>
            </a:extLst>
          </p:cNvPr>
          <p:cNvSpPr txBox="1"/>
          <p:nvPr/>
        </p:nvSpPr>
        <p:spPr>
          <a:xfrm>
            <a:off x="1891" y="1369286"/>
            <a:ext cx="655410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ARBOVIROSE EN CLIMAT TEMPERE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3AB06C-9B5D-4559-8BEF-E6E62EF62D5E}"/>
              </a:ext>
            </a:extLst>
          </p:cNvPr>
          <p:cNvSpPr txBox="1"/>
          <p:nvPr/>
        </p:nvSpPr>
        <p:spPr>
          <a:xfrm>
            <a:off x="1891" y="1023037"/>
            <a:ext cx="655410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EPIDEMIOLOGIQUE / DENGUE ZIKA CHIKUNGUNYA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2EC46F-96AE-4D4A-A566-696F60306D66}"/>
              </a:ext>
            </a:extLst>
          </p:cNvPr>
          <p:cNvSpPr/>
          <p:nvPr/>
        </p:nvSpPr>
        <p:spPr>
          <a:xfrm>
            <a:off x="2596743" y="5566797"/>
            <a:ext cx="275425" cy="314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465FA9-40FB-469F-B0A2-63674D19A60D}"/>
              </a:ext>
            </a:extLst>
          </p:cNvPr>
          <p:cNvSpPr txBox="1"/>
          <p:nvPr/>
        </p:nvSpPr>
        <p:spPr>
          <a:xfrm rot="16200000">
            <a:off x="-1298964" y="3565464"/>
            <a:ext cx="3261277" cy="30008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fr-FR" sz="1350" b="1" dirty="0">
                <a:solidFill>
                  <a:schemeClr val="bg1"/>
                </a:solidFill>
              </a:rPr>
              <a:t>CAS DE DENGUE AUTOCHTONE EN EUROPE</a:t>
            </a:r>
          </a:p>
        </p:txBody>
      </p:sp>
      <p:sp>
        <p:nvSpPr>
          <p:cNvPr id="10" name="ZoneTexte 9"/>
          <p:cNvSpPr txBox="1"/>
          <p:nvPr/>
        </p:nvSpPr>
        <p:spPr>
          <a:xfrm flipH="1">
            <a:off x="455151" y="55947"/>
            <a:ext cx="6641346" cy="701731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67500" lnSpcReduction="20000"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En métropole, arbovirose autochtones ?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68" y="4351065"/>
            <a:ext cx="4484682" cy="15299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2EC46F-96AE-4D4A-A566-696F60306D66}"/>
              </a:ext>
            </a:extLst>
          </p:cNvPr>
          <p:cNvSpPr/>
          <p:nvPr/>
        </p:nvSpPr>
        <p:spPr>
          <a:xfrm>
            <a:off x="7096497" y="5228263"/>
            <a:ext cx="260353" cy="361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2EC46F-96AE-4D4A-A566-696F60306D66}"/>
              </a:ext>
            </a:extLst>
          </p:cNvPr>
          <p:cNvSpPr/>
          <p:nvPr/>
        </p:nvSpPr>
        <p:spPr>
          <a:xfrm>
            <a:off x="2578790" y="2783444"/>
            <a:ext cx="293378" cy="3461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6" name="ZoneTexte 15"/>
          <p:cNvSpPr txBox="1"/>
          <p:nvPr/>
        </p:nvSpPr>
        <p:spPr>
          <a:xfrm>
            <a:off x="4591050" y="2737726"/>
            <a:ext cx="42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 de surveillance renforcée pour les arboviroses </a:t>
            </a:r>
            <a:r>
              <a:rPr lang="fr-FR" dirty="0" err="1" smtClean="0"/>
              <a:t>mai-novembre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14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0" y="166547"/>
            <a:ext cx="8696960" cy="687695"/>
          </a:xfrm>
        </p:spPr>
        <p:txBody>
          <a:bodyPr>
            <a:normAutofit/>
          </a:bodyPr>
          <a:lstStyle/>
          <a:p>
            <a:r>
              <a:rPr lang="fr-FR" sz="3600" dirty="0" smtClean="0"/>
              <a:t>Dengue, la clinique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3069"/>
          <a:stretch/>
        </p:blipFill>
        <p:spPr>
          <a:xfrm>
            <a:off x="1790163" y="854241"/>
            <a:ext cx="7353837" cy="60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8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Comment se préparer, quelle organisation ?</a:t>
            </a:r>
            <a:br>
              <a:rPr lang="fr-FR" sz="3600" dirty="0" smtClean="0"/>
            </a:br>
            <a:r>
              <a:rPr lang="fr-FR" sz="3600" dirty="0" smtClean="0"/>
              <a:t>L’expérience de la Martinique</a:t>
            </a:r>
            <a:endParaRPr lang="fr-FR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444" y="1804761"/>
            <a:ext cx="4563112" cy="3248478"/>
          </a:xfrm>
          <a:prstGeom prst="rect">
            <a:avLst/>
          </a:prstGeom>
        </p:spPr>
      </p:pic>
      <p:sp>
        <p:nvSpPr>
          <p:cNvPr id="6" name="Flèche vers le bas 5"/>
          <p:cNvSpPr/>
          <p:nvPr/>
        </p:nvSpPr>
        <p:spPr>
          <a:xfrm rot="10800000">
            <a:off x="4219073" y="3593432"/>
            <a:ext cx="513347" cy="14598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 flipH="1">
            <a:off x="2548905" y="5153887"/>
            <a:ext cx="436703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1 - Actions de lutte anti-vectorielle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791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6" y="802104"/>
            <a:ext cx="5125404" cy="4829479"/>
          </a:xfrm>
          <a:prstGeom prst="rect">
            <a:avLst/>
          </a:prstGeom>
        </p:spPr>
      </p:pic>
      <p:sp>
        <p:nvSpPr>
          <p:cNvPr id="3" name="Flèche vers le bas 2"/>
          <p:cNvSpPr/>
          <p:nvPr/>
        </p:nvSpPr>
        <p:spPr>
          <a:xfrm rot="5400000">
            <a:off x="4887923" y="3854988"/>
            <a:ext cx="513347" cy="1963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 flipH="1">
            <a:off x="6126294" y="4174963"/>
            <a:ext cx="2376021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2 – Actions de dépistage et diagnostic à mettre en place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705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23" y="105890"/>
            <a:ext cx="7069235" cy="4985030"/>
          </a:xfrm>
          <a:prstGeom prst="rect">
            <a:avLst/>
          </a:prstGeom>
        </p:spPr>
      </p:pic>
      <p:sp>
        <p:nvSpPr>
          <p:cNvPr id="3" name="Flèche vers le bas 2"/>
          <p:cNvSpPr/>
          <p:nvPr/>
        </p:nvSpPr>
        <p:spPr>
          <a:xfrm rot="10800000">
            <a:off x="6042952" y="3144252"/>
            <a:ext cx="513347" cy="1695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 flipH="1">
            <a:off x="6431094" y="4131929"/>
            <a:ext cx="237602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3 – Enquêtes de séroprévalence</a:t>
            </a:r>
            <a:endParaRPr lang="fr-FR" sz="2000" dirty="0"/>
          </a:p>
        </p:txBody>
      </p:sp>
      <p:sp>
        <p:nvSpPr>
          <p:cNvPr id="7" name="Flèche vers le bas 6"/>
          <p:cNvSpPr/>
          <p:nvPr/>
        </p:nvSpPr>
        <p:spPr>
          <a:xfrm rot="10800000">
            <a:off x="3547265" y="4957011"/>
            <a:ext cx="513347" cy="14970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flipH="1">
            <a:off x="3923605" y="5746194"/>
            <a:ext cx="237602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4 – Tri et prise en charge coordonnée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063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757" y="0"/>
            <a:ext cx="7421011" cy="4820323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>
            <a:off x="967610" y="4368441"/>
            <a:ext cx="405832" cy="593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27392" y="5103674"/>
            <a:ext cx="2609176" cy="147732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Médecins libéraux</a:t>
            </a:r>
          </a:p>
          <a:p>
            <a:r>
              <a:rPr lang="fr-FR" dirty="0" smtClean="0"/>
              <a:t>Médias – ARS - Préfecture</a:t>
            </a:r>
          </a:p>
          <a:p>
            <a:r>
              <a:rPr lang="fr-FR" dirty="0" smtClean="0"/>
              <a:t>IAO et MAO pour pré tri</a:t>
            </a:r>
          </a:p>
          <a:p>
            <a:r>
              <a:rPr lang="fr-FR" dirty="0" smtClean="0"/>
              <a:t>(pré-urgences)</a:t>
            </a:r>
          </a:p>
          <a:p>
            <a:r>
              <a:rPr lang="fr-FR" dirty="0" smtClean="0"/>
              <a:t>SAS Centre 15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897442" y="4652211"/>
            <a:ext cx="3503811" cy="1477328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333333"/>
                </a:solidFill>
                <a:latin typeface="roboto"/>
              </a:rPr>
              <a:t>Programme </a:t>
            </a:r>
            <a:r>
              <a:rPr lang="fr-FR" b="1" dirty="0">
                <a:solidFill>
                  <a:srgbClr val="333333"/>
                </a:solidFill>
                <a:latin typeface="roboto"/>
              </a:rPr>
              <a:t>de surveillance, d’alerte et de gestion des épidémies (PSAGE</a:t>
            </a:r>
            <a:r>
              <a:rPr lang="fr-FR" b="1" dirty="0" smtClean="0">
                <a:solidFill>
                  <a:srgbClr val="333333"/>
                </a:solidFill>
                <a:latin typeface="roboto"/>
              </a:rPr>
              <a:t>) ARS</a:t>
            </a:r>
          </a:p>
          <a:p>
            <a:pPr algn="ctr"/>
            <a:r>
              <a:rPr lang="fr-FR" b="1" dirty="0" smtClean="0">
                <a:solidFill>
                  <a:srgbClr val="333333"/>
                </a:solidFill>
                <a:latin typeface="roboto"/>
              </a:rPr>
              <a:t>Infectiologues</a:t>
            </a:r>
          </a:p>
          <a:p>
            <a:pPr algn="ctr"/>
            <a:r>
              <a:rPr lang="fr-FR" b="1" dirty="0" smtClean="0">
                <a:solidFill>
                  <a:srgbClr val="333333"/>
                </a:solidFill>
                <a:latin typeface="roboto"/>
              </a:rPr>
              <a:t>CPTS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6464968" y="4652211"/>
            <a:ext cx="352927" cy="451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817895" y="5135758"/>
            <a:ext cx="221381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CHU - Centre 15</a:t>
            </a:r>
          </a:p>
          <a:p>
            <a:r>
              <a:rPr lang="fr-FR" dirty="0" smtClean="0"/>
              <a:t>Biologistes et IDE libéraux coordonnés par CPTS (outil informatique + mail + astreinte tel)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76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Méga-épidémie ? Non, mais impact certain en terme de santé publique dans les années à venir</a:t>
            </a:r>
          </a:p>
          <a:p>
            <a:r>
              <a:rPr lang="fr-FR" sz="2800" dirty="0" smtClean="0"/>
              <a:t>Préparation ?</a:t>
            </a:r>
          </a:p>
          <a:p>
            <a:pPr lvl="1"/>
            <a:r>
              <a:rPr lang="fr-FR" sz="2400" dirty="0" smtClean="0"/>
              <a:t>Lutte </a:t>
            </a:r>
            <a:r>
              <a:rPr lang="fr-FR" sz="2400" dirty="0" err="1" smtClean="0"/>
              <a:t>antivectorielle</a:t>
            </a:r>
            <a:endParaRPr lang="fr-FR" sz="2400" dirty="0" smtClean="0"/>
          </a:p>
          <a:p>
            <a:pPr lvl="1"/>
            <a:r>
              <a:rPr lang="fr-FR" sz="2400" dirty="0" smtClean="0"/>
              <a:t>Formation des professionnels de santé : praticiens libéraux +++, mais aussi urgentistes, pédiatres, gériatres, infectiologues et réanimateurs</a:t>
            </a:r>
          </a:p>
          <a:p>
            <a:pPr lvl="1"/>
            <a:r>
              <a:rPr lang="fr-FR" sz="2400" dirty="0" smtClean="0"/>
              <a:t>Actions de dépistage dans des populations précises : femmes enceintes, CPTS, greffes d’organes, </a:t>
            </a:r>
            <a:r>
              <a:rPr lang="fr-FR" sz="2400" dirty="0" err="1" smtClean="0"/>
              <a:t>séro-prévalences</a:t>
            </a:r>
            <a:r>
              <a:rPr lang="fr-FR" sz="2400" dirty="0" smtClean="0"/>
              <a:t>…</a:t>
            </a:r>
          </a:p>
          <a:p>
            <a:pPr lvl="1"/>
            <a:r>
              <a:rPr lang="fr-FR" sz="2400" dirty="0" smtClean="0"/>
              <a:t>Coordination structurée par </a:t>
            </a:r>
            <a:r>
              <a:rPr lang="fr-FR" sz="2400" smtClean="0"/>
              <a:t>les ARS</a:t>
            </a:r>
          </a:p>
          <a:p>
            <a:r>
              <a:rPr lang="fr-FR" sz="2800" smtClean="0"/>
              <a:t>One </a:t>
            </a:r>
            <a:r>
              <a:rPr lang="fr-FR" sz="2800" dirty="0" err="1" smtClean="0"/>
              <a:t>Health</a:t>
            </a:r>
            <a:r>
              <a:rPr lang="fr-FR" sz="2800" dirty="0" smtClean="0"/>
              <a:t> : liens santé animale et environnement +++</a:t>
            </a:r>
            <a:endParaRPr lang="fr-FR" sz="280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conclusion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79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503" y="5268036"/>
            <a:ext cx="1468976" cy="73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AE33560-58F3-4A7D-AB84-8D9985A4F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13"/>
          <a:stretch/>
        </p:blipFill>
        <p:spPr>
          <a:xfrm>
            <a:off x="2866883" y="1369286"/>
            <a:ext cx="5979308" cy="39296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C749BD-22C9-486D-9E4F-F960D6FF9257}"/>
              </a:ext>
            </a:extLst>
          </p:cNvPr>
          <p:cNvSpPr txBox="1"/>
          <p:nvPr/>
        </p:nvSpPr>
        <p:spPr>
          <a:xfrm>
            <a:off x="1892" y="1023037"/>
            <a:ext cx="333273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EPIDEMIOLOGIE GEOGRAPHIQUE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C4DDFA-18BD-47EE-8252-A3B0D0B03DF4}"/>
              </a:ext>
            </a:extLst>
          </p:cNvPr>
          <p:cNvSpPr txBox="1"/>
          <p:nvPr/>
        </p:nvSpPr>
        <p:spPr>
          <a:xfrm>
            <a:off x="144510" y="1517688"/>
            <a:ext cx="324044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100" b="1" dirty="0" smtClean="0">
                <a:solidFill>
                  <a:srgbClr val="7030A0"/>
                </a:solidFill>
              </a:rPr>
              <a:t>VECTEUR</a:t>
            </a:r>
            <a:endParaRPr lang="fr-FR" sz="2100" b="1" dirty="0">
              <a:solidFill>
                <a:srgbClr val="7030A0"/>
              </a:solidFill>
            </a:endParaRPr>
          </a:p>
          <a:p>
            <a:r>
              <a:rPr lang="fr-FR" sz="2100" b="1" dirty="0">
                <a:solidFill>
                  <a:srgbClr val="7030A0"/>
                </a:solidFill>
              </a:rPr>
              <a:t>MAMMIFERE dont HUMAIN </a:t>
            </a:r>
          </a:p>
          <a:p>
            <a:r>
              <a:rPr lang="fr-FR" sz="2100" b="1" dirty="0">
                <a:solidFill>
                  <a:srgbClr val="7030A0"/>
                </a:solidFill>
              </a:rPr>
              <a:t>INFECTE par VIRUS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C6FF19BC-252A-4F26-8A35-1DCAF8F3AC49}"/>
              </a:ext>
            </a:extLst>
          </p:cNvPr>
          <p:cNvSpPr/>
          <p:nvPr/>
        </p:nvSpPr>
        <p:spPr>
          <a:xfrm>
            <a:off x="1101055" y="2933525"/>
            <a:ext cx="427839" cy="14964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50DF86-F6DA-402A-B365-C71224367F9D}"/>
              </a:ext>
            </a:extLst>
          </p:cNvPr>
          <p:cNvSpPr txBox="1"/>
          <p:nvPr/>
        </p:nvSpPr>
        <p:spPr>
          <a:xfrm>
            <a:off x="144511" y="4493740"/>
            <a:ext cx="3410325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100" b="1" dirty="0" smtClean="0">
                <a:solidFill>
                  <a:srgbClr val="7030A0"/>
                </a:solidFill>
              </a:rPr>
              <a:t>TERRITOIRES </a:t>
            </a:r>
            <a:r>
              <a:rPr lang="fr-FR" sz="2100" b="1" dirty="0">
                <a:solidFill>
                  <a:srgbClr val="7030A0"/>
                </a:solidFill>
              </a:rPr>
              <a:t>EN EXPANSION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100" b="1" dirty="0"/>
              <a:t>TROPICAUX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100" b="1" dirty="0"/>
              <a:t>NON TROPICAUX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E019CCF1-14C9-4FA6-BBED-B37358BED805}"/>
              </a:ext>
            </a:extLst>
          </p:cNvPr>
          <p:cNvSpPr/>
          <p:nvPr/>
        </p:nvSpPr>
        <p:spPr>
          <a:xfrm>
            <a:off x="2645229" y="5447298"/>
            <a:ext cx="2717436" cy="424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083DF4-40FF-4B2E-82F4-A817365BED70}"/>
              </a:ext>
            </a:extLst>
          </p:cNvPr>
          <p:cNvSpPr txBox="1"/>
          <p:nvPr/>
        </p:nvSpPr>
        <p:spPr>
          <a:xfrm>
            <a:off x="5578682" y="5461750"/>
            <a:ext cx="3170227" cy="41549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PHENOMENE DYNAMIQUE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3ED3BD-C8AB-4065-902A-FBEC16FF3955}"/>
              </a:ext>
            </a:extLst>
          </p:cNvPr>
          <p:cNvSpPr txBox="1"/>
          <p:nvPr/>
        </p:nvSpPr>
        <p:spPr>
          <a:xfrm>
            <a:off x="4672613" y="1154320"/>
            <a:ext cx="2429704" cy="3000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350" b="1" dirty="0"/>
              <a:t>IMMUNITE DES POPULATIONS?</a:t>
            </a:r>
          </a:p>
        </p:txBody>
      </p:sp>
    </p:spTree>
    <p:extLst>
      <p:ext uri="{BB962C8B-B14F-4D97-AF65-F5344CB8AC3E}">
        <p14:creationId xmlns:p14="http://schemas.microsoft.com/office/powerpoint/2010/main" val="39897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0074056-FCFD-4A0E-8B96-8421FB8B3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1" r="2709" b="18919"/>
          <a:stretch/>
        </p:blipFill>
        <p:spPr>
          <a:xfrm>
            <a:off x="4190301" y="1797531"/>
            <a:ext cx="4907099" cy="4212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C83104-4C6E-4F92-9F05-03AF82526C16}"/>
              </a:ext>
            </a:extLst>
          </p:cNvPr>
          <p:cNvSpPr/>
          <p:nvPr/>
        </p:nvSpPr>
        <p:spPr>
          <a:xfrm>
            <a:off x="2909270" y="1941895"/>
            <a:ext cx="12130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350" b="1" i="1" dirty="0">
                <a:solidFill>
                  <a:srgbClr val="7030A0"/>
                </a:solidFill>
              </a:rPr>
              <a:t>Aedes </a:t>
            </a:r>
            <a:r>
              <a:rPr lang="fr-FR" sz="1350" b="1" i="1" dirty="0" err="1">
                <a:solidFill>
                  <a:srgbClr val="7030A0"/>
                </a:solidFill>
              </a:rPr>
              <a:t>Aegypti</a:t>
            </a:r>
            <a:endParaRPr lang="fr-FR" sz="1350" b="1" i="1" dirty="0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31D28-0E99-475C-B9D9-CB6030D8DA69}"/>
              </a:ext>
            </a:extLst>
          </p:cNvPr>
          <p:cNvSpPr/>
          <p:nvPr/>
        </p:nvSpPr>
        <p:spPr>
          <a:xfrm>
            <a:off x="2709794" y="4097524"/>
            <a:ext cx="14125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350" b="1" i="1" dirty="0">
                <a:solidFill>
                  <a:srgbClr val="7030A0"/>
                </a:solidFill>
              </a:rPr>
              <a:t>Aedes </a:t>
            </a:r>
            <a:r>
              <a:rPr lang="fr-FR" sz="1350" b="1" i="1" dirty="0" err="1">
                <a:solidFill>
                  <a:srgbClr val="7030A0"/>
                </a:solidFill>
              </a:rPr>
              <a:t>Albopictus</a:t>
            </a:r>
            <a:endParaRPr lang="fr-FR" sz="1350" b="1" i="1" dirty="0">
              <a:solidFill>
                <a:srgbClr val="7030A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1637F5-EBA8-4F66-B846-DB31CF8F66F0}"/>
              </a:ext>
            </a:extLst>
          </p:cNvPr>
          <p:cNvSpPr txBox="1"/>
          <p:nvPr/>
        </p:nvSpPr>
        <p:spPr>
          <a:xfrm>
            <a:off x="1892" y="462287"/>
            <a:ext cx="762370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EPIDEMIOLOGIQUE / DENGUE ZIKA CHIKUNGUNYA FIEVRE JAUNE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FCD91D-F7BB-4E85-9E49-DA11EEE81C53}"/>
              </a:ext>
            </a:extLst>
          </p:cNvPr>
          <p:cNvSpPr txBox="1"/>
          <p:nvPr/>
        </p:nvSpPr>
        <p:spPr>
          <a:xfrm>
            <a:off x="1892" y="1179008"/>
            <a:ext cx="762370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DU VECTEUR AEDES / ZONE TROPICALE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9ACA8-D9A5-4677-B680-9090F37CD0B9}"/>
              </a:ext>
            </a:extLst>
          </p:cNvPr>
          <p:cNvSpPr/>
          <p:nvPr/>
        </p:nvSpPr>
        <p:spPr>
          <a:xfrm>
            <a:off x="5034444" y="2478948"/>
            <a:ext cx="3705836" cy="950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B7D737-E2F8-4ECE-848B-BA29262CABF0}"/>
              </a:ext>
            </a:extLst>
          </p:cNvPr>
          <p:cNvSpPr/>
          <p:nvPr/>
        </p:nvSpPr>
        <p:spPr>
          <a:xfrm>
            <a:off x="5034444" y="4585443"/>
            <a:ext cx="3705836" cy="950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1"/>
          <p:cNvSpPr/>
          <p:nvPr/>
        </p:nvSpPr>
        <p:spPr>
          <a:xfrm>
            <a:off x="375769" y="4429972"/>
            <a:ext cx="32649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7030A0"/>
                </a:solidFill>
              </a:rPr>
              <a:t>DIAPAUSE = capacité de passer l’hiver </a:t>
            </a:r>
            <a:endParaRPr lang="fr-FR" sz="1400" b="1" dirty="0" smtClean="0">
              <a:solidFill>
                <a:srgbClr val="7030A0"/>
              </a:solidFill>
            </a:endParaRPr>
          </a:p>
          <a:p>
            <a:r>
              <a:rPr lang="fr-FR" sz="1400" b="1" dirty="0" err="1" smtClean="0"/>
              <a:t>Oeufs</a:t>
            </a:r>
            <a:r>
              <a:rPr lang="fr-FR" sz="1400" b="1" dirty="0" smtClean="0"/>
              <a:t> et larves</a:t>
            </a:r>
            <a:r>
              <a:rPr lang="fr-FR" sz="1400" dirty="0" smtClean="0"/>
              <a:t> </a:t>
            </a:r>
            <a:r>
              <a:rPr lang="fr-FR" sz="1400" dirty="0"/>
              <a:t>= capable de résister au </a:t>
            </a:r>
            <a:r>
              <a:rPr lang="fr-FR" sz="1400" b="1" dirty="0" smtClean="0"/>
              <a:t>froid, </a:t>
            </a:r>
            <a:r>
              <a:rPr lang="fr-FR" sz="1400" dirty="0" smtClean="0"/>
              <a:t>arrêt de </a:t>
            </a:r>
            <a:r>
              <a:rPr lang="fr-FR" sz="1400" dirty="0"/>
              <a:t>leur </a:t>
            </a:r>
            <a:r>
              <a:rPr lang="fr-FR" sz="1400" dirty="0" smtClean="0"/>
              <a:t>maturation, </a:t>
            </a:r>
            <a:r>
              <a:rPr lang="fr-FR" sz="1400" b="1" dirty="0" err="1" smtClean="0"/>
              <a:t>dessication</a:t>
            </a:r>
            <a:r>
              <a:rPr lang="fr-FR" sz="1400" b="1" dirty="0" smtClean="0"/>
              <a:t>, </a:t>
            </a:r>
            <a:r>
              <a:rPr lang="fr-FR" sz="1400" dirty="0" smtClean="0"/>
              <a:t>puis éclosion </a:t>
            </a:r>
            <a:r>
              <a:rPr lang="fr-FR" sz="1400" dirty="0"/>
              <a:t>au printemps </a:t>
            </a:r>
            <a:r>
              <a:rPr lang="fr-FR" sz="1400" dirty="0" smtClean="0"/>
              <a:t>(température </a:t>
            </a:r>
            <a:r>
              <a:rPr lang="fr-FR" sz="1400" dirty="0"/>
              <a:t>et </a:t>
            </a:r>
            <a:r>
              <a:rPr lang="fr-FR" sz="1400" dirty="0" smtClean="0"/>
              <a:t>eau)</a:t>
            </a:r>
            <a:endParaRPr lang="fr-FR" sz="1400" dirty="0"/>
          </a:p>
          <a:p>
            <a:r>
              <a:rPr lang="fr-FR" sz="1400" dirty="0" smtClean="0">
                <a:sym typeface="Wingdings" panose="05000000000000000000" pitchFamily="2" charset="2"/>
              </a:rPr>
              <a:t> </a:t>
            </a:r>
            <a:r>
              <a:rPr lang="fr-FR" sz="1400" dirty="0" smtClean="0"/>
              <a:t>Adaptation aux environnements tempérés, plasticité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790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136E74E-A4F8-46CD-A5BF-C496A49F7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58" y="320244"/>
            <a:ext cx="7874140" cy="57636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De quoi parle-t-on ?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1A41B38-9605-4D90-8C61-46FE8620C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194" y="1507047"/>
            <a:ext cx="3868340" cy="3684588"/>
          </a:xfrm>
        </p:spPr>
        <p:txBody>
          <a:bodyPr>
            <a:normAutofit/>
          </a:bodyPr>
          <a:lstStyle/>
          <a:p>
            <a:r>
              <a:rPr lang="fr-FR" sz="2000" dirty="0"/>
              <a:t>ARBOVIROSE</a:t>
            </a:r>
          </a:p>
          <a:p>
            <a:r>
              <a:rPr lang="fr-FR" sz="2000" dirty="0"/>
              <a:t>GEOGRAPHIE PARTAGEE </a:t>
            </a:r>
          </a:p>
          <a:p>
            <a:r>
              <a:rPr lang="fr-FR" sz="2000" dirty="0"/>
              <a:t>EXPANSION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D0BF305C-627C-473F-A604-6CA4E632DB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97580" y="1542778"/>
            <a:ext cx="3952787" cy="1884070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7030A0"/>
                </a:solidFill>
              </a:rPr>
              <a:t>TRIADE</a:t>
            </a:r>
            <a:r>
              <a:rPr lang="fr-FR" sz="2000" dirty="0"/>
              <a:t> HOTE VECTEUR VIRUS </a:t>
            </a:r>
          </a:p>
          <a:p>
            <a:r>
              <a:rPr lang="fr-FR" sz="2000" b="1" dirty="0">
                <a:solidFill>
                  <a:srgbClr val="7030A0"/>
                </a:solidFill>
              </a:rPr>
              <a:t>EPIDEMIOLOGIE</a:t>
            </a:r>
            <a:r>
              <a:rPr lang="fr-FR" sz="2000" dirty="0"/>
              <a:t> GEOGRAPHIQUE</a:t>
            </a:r>
          </a:p>
          <a:p>
            <a:r>
              <a:rPr lang="fr-FR" sz="2000" b="1" dirty="0">
                <a:solidFill>
                  <a:srgbClr val="7030A0"/>
                </a:solidFill>
              </a:rPr>
              <a:t>DYNAMISME</a:t>
            </a:r>
            <a:r>
              <a:rPr lang="fr-FR" sz="2000" dirty="0"/>
              <a:t> D’EMERGENCE +++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93BA0697-3552-4602-B950-8F7F332904A3}"/>
              </a:ext>
            </a:extLst>
          </p:cNvPr>
          <p:cNvSpPr/>
          <p:nvPr/>
        </p:nvSpPr>
        <p:spPr>
          <a:xfrm>
            <a:off x="2466364" y="1642834"/>
            <a:ext cx="2179457" cy="8808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2FBBF081-E532-4D0E-B215-DA027B851357}"/>
              </a:ext>
            </a:extLst>
          </p:cNvPr>
          <p:cNvSpPr/>
          <p:nvPr/>
        </p:nvSpPr>
        <p:spPr>
          <a:xfrm>
            <a:off x="3548543" y="2031840"/>
            <a:ext cx="1097277" cy="8808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AC20B9D-4D75-4E4F-9708-E476E1C28C45}"/>
              </a:ext>
            </a:extLst>
          </p:cNvPr>
          <p:cNvSpPr/>
          <p:nvPr/>
        </p:nvSpPr>
        <p:spPr>
          <a:xfrm>
            <a:off x="2466364" y="2396728"/>
            <a:ext cx="2179457" cy="8808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457280-CE52-4F69-9122-88AC22974409}"/>
              </a:ext>
            </a:extLst>
          </p:cNvPr>
          <p:cNvSpPr/>
          <p:nvPr/>
        </p:nvSpPr>
        <p:spPr>
          <a:xfrm>
            <a:off x="629841" y="2259425"/>
            <a:ext cx="7952096" cy="38379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050" name="Picture 2" descr="https://www.static.inrae.fr/cdn/ff/8GtLtUyF9j5oinzZS-1rUgIjh3ndV-0M3tptXLtbApI/1594216567/public/jpg/Illustration%20One%20Health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4" y="3171728"/>
            <a:ext cx="5768559" cy="3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 flipH="1">
            <a:off x="6300753" y="6469039"/>
            <a:ext cx="165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INRAE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30980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AE23762-526C-489F-990E-7E5A51F52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30" t="1885" r="35009" b="-1885"/>
          <a:stretch/>
        </p:blipFill>
        <p:spPr>
          <a:xfrm>
            <a:off x="3513195" y="1228298"/>
            <a:ext cx="3914710" cy="4851469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>
            <a:off x="5110886" y="3513824"/>
            <a:ext cx="719328" cy="2804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 flipH="1">
            <a:off x="3480425" y="828187"/>
            <a:ext cx="4675462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sz="2000" dirty="0"/>
              <a:t>Commerce triangulaire et Fièvre jaune</a:t>
            </a:r>
          </a:p>
        </p:txBody>
      </p:sp>
      <p:pic>
        <p:nvPicPr>
          <p:cNvPr id="1026" name="Picture 2" descr="Le pavillon de quarantaine - Sailproof 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89437"/>
            <a:ext cx="2642370" cy="177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5830214" y="2800592"/>
            <a:ext cx="0" cy="5730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5110886" y="2800593"/>
            <a:ext cx="425661" cy="7132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20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0C5E97F-A777-46E7-BBE5-E6218FD96172}"/>
              </a:ext>
            </a:extLst>
          </p:cNvPr>
          <p:cNvSpPr txBox="1"/>
          <p:nvPr/>
        </p:nvSpPr>
        <p:spPr>
          <a:xfrm>
            <a:off x="1891" y="1023037"/>
            <a:ext cx="655410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EPIDEMIOLOGIQUE / DENGUE ZIKA CHIKUNGUNYA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9A20F9-F646-4511-A9EA-E3A583254A8F}"/>
              </a:ext>
            </a:extLst>
          </p:cNvPr>
          <p:cNvSpPr txBox="1"/>
          <p:nvPr/>
        </p:nvSpPr>
        <p:spPr>
          <a:xfrm>
            <a:off x="1891" y="1369286"/>
            <a:ext cx="655410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DU VECTEUR AEDES / SA LOCALISATION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074056-FCFD-4A0E-8B96-8421FB8B3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1" r="2709" b="18919"/>
          <a:stretch/>
        </p:blipFill>
        <p:spPr>
          <a:xfrm>
            <a:off x="4190301" y="1797531"/>
            <a:ext cx="4907099" cy="4212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C83104-4C6E-4F92-9F05-03AF82526C16}"/>
              </a:ext>
            </a:extLst>
          </p:cNvPr>
          <p:cNvSpPr/>
          <p:nvPr/>
        </p:nvSpPr>
        <p:spPr>
          <a:xfrm>
            <a:off x="2909270" y="1941895"/>
            <a:ext cx="12130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350" b="1" i="1" dirty="0">
                <a:solidFill>
                  <a:srgbClr val="7030A0"/>
                </a:solidFill>
              </a:rPr>
              <a:t>Aedes </a:t>
            </a:r>
            <a:r>
              <a:rPr lang="fr-FR" sz="1350" b="1" i="1" dirty="0" err="1">
                <a:solidFill>
                  <a:srgbClr val="7030A0"/>
                </a:solidFill>
              </a:rPr>
              <a:t>Aegypti</a:t>
            </a:r>
            <a:endParaRPr lang="fr-FR" sz="1350" b="1" i="1" dirty="0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31D28-0E99-475C-B9D9-CB6030D8DA69}"/>
              </a:ext>
            </a:extLst>
          </p:cNvPr>
          <p:cNvSpPr/>
          <p:nvPr/>
        </p:nvSpPr>
        <p:spPr>
          <a:xfrm>
            <a:off x="2709794" y="4097524"/>
            <a:ext cx="14125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350" b="1" i="1" dirty="0">
                <a:solidFill>
                  <a:srgbClr val="7030A0"/>
                </a:solidFill>
              </a:rPr>
              <a:t>Aedes </a:t>
            </a:r>
            <a:r>
              <a:rPr lang="fr-FR" sz="1350" b="1" i="1" dirty="0" err="1">
                <a:solidFill>
                  <a:srgbClr val="7030A0"/>
                </a:solidFill>
              </a:rPr>
              <a:t>Albopictus</a:t>
            </a:r>
            <a:endParaRPr lang="fr-FR" sz="1350" b="1" i="1" dirty="0">
              <a:solidFill>
                <a:srgbClr val="7030A0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7E5E3D0-B1B4-4A62-BAE3-6796374AAEA3}"/>
              </a:ext>
            </a:extLst>
          </p:cNvPr>
          <p:cNvSpPr/>
          <p:nvPr/>
        </p:nvSpPr>
        <p:spPr>
          <a:xfrm>
            <a:off x="6379828" y="4097525"/>
            <a:ext cx="931178" cy="616564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702EAB69-86FC-4194-8BF4-EB2DB943AB9F}"/>
              </a:ext>
            </a:extLst>
          </p:cNvPr>
          <p:cNvCxnSpPr/>
          <p:nvPr/>
        </p:nvCxnSpPr>
        <p:spPr>
          <a:xfrm rot="10800000">
            <a:off x="7373923" y="4254791"/>
            <a:ext cx="685800" cy="289421"/>
          </a:xfrm>
          <a:prstGeom prst="curvedConnector3">
            <a:avLst>
              <a:gd name="adj1" fmla="val 21560"/>
            </a:avLst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3D44D9C9-111D-4E97-9657-936117B91F48}"/>
              </a:ext>
            </a:extLst>
          </p:cNvPr>
          <p:cNvCxnSpPr>
            <a:cxnSpLocks/>
          </p:cNvCxnSpPr>
          <p:nvPr/>
        </p:nvCxnSpPr>
        <p:spPr>
          <a:xfrm flipV="1">
            <a:off x="5612235" y="4192254"/>
            <a:ext cx="699652" cy="427459"/>
          </a:xfrm>
          <a:prstGeom prst="curvedConnector3">
            <a:avLst>
              <a:gd name="adj1" fmla="val 50000"/>
            </a:avLst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7FE79BA2-D0C1-4A57-9965-01F75C5A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11" y="2923438"/>
            <a:ext cx="3020032" cy="32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32A087-E287-4CB2-AA3A-F990FC690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059" y="960453"/>
            <a:ext cx="1218879" cy="15563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6C224C-BE78-4DA5-AAB9-5922AD97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83" y="2479372"/>
            <a:ext cx="2785871" cy="34779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36000E-CD85-46DB-B171-37E3038C0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716" y="1834004"/>
            <a:ext cx="2040138" cy="6206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C7681-0258-4B2C-80B5-4C3D3A9E9DE8}"/>
              </a:ext>
            </a:extLst>
          </p:cNvPr>
          <p:cNvSpPr/>
          <p:nvPr/>
        </p:nvSpPr>
        <p:spPr>
          <a:xfrm>
            <a:off x="266843" y="2144305"/>
            <a:ext cx="10660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750" dirty="0"/>
              <a:t>Dickens BL, et al. BMJ Glob Health 2018</a:t>
            </a:r>
            <a:endParaRPr lang="fr-FR" sz="750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AB81523A-5949-4751-AACE-710B3243C81E}"/>
              </a:ext>
            </a:extLst>
          </p:cNvPr>
          <p:cNvSpPr/>
          <p:nvPr/>
        </p:nvSpPr>
        <p:spPr>
          <a:xfrm>
            <a:off x="281540" y="3326701"/>
            <a:ext cx="370646" cy="12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3DFE82C-317F-4461-8CFB-E58FAB7FEB22}"/>
              </a:ext>
            </a:extLst>
          </p:cNvPr>
          <p:cNvSpPr/>
          <p:nvPr/>
        </p:nvSpPr>
        <p:spPr>
          <a:xfrm>
            <a:off x="281539" y="4390431"/>
            <a:ext cx="370646" cy="296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BF9E439-2552-4843-A6AB-BE53876D8863}"/>
              </a:ext>
            </a:extLst>
          </p:cNvPr>
          <p:cNvSpPr/>
          <p:nvPr/>
        </p:nvSpPr>
        <p:spPr>
          <a:xfrm>
            <a:off x="281539" y="5705560"/>
            <a:ext cx="370646" cy="12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F48478-E1B5-4DBE-9F0F-778396D4B8D6}"/>
              </a:ext>
            </a:extLst>
          </p:cNvPr>
          <p:cNvSpPr txBox="1"/>
          <p:nvPr/>
        </p:nvSpPr>
        <p:spPr>
          <a:xfrm>
            <a:off x="1891" y="1023037"/>
            <a:ext cx="655410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EPIDEMIOLOGIQUE / L’AVENIR / ROLE DU CLIMAT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0F71246-AB39-489B-9990-A6FC308042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5" t="25023" r="40519" b="39174"/>
          <a:stretch/>
        </p:blipFill>
        <p:spPr>
          <a:xfrm>
            <a:off x="3493639" y="1421221"/>
            <a:ext cx="2969857" cy="1841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90C427-DD92-45C6-805A-9ADE66357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225" y="1421221"/>
            <a:ext cx="1021699" cy="124318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5EC33AF-065D-4C6C-BA39-2F6E18279D53}"/>
              </a:ext>
            </a:extLst>
          </p:cNvPr>
          <p:cNvSpPr txBox="1"/>
          <p:nvPr/>
        </p:nvSpPr>
        <p:spPr>
          <a:xfrm>
            <a:off x="6486722" y="2716342"/>
            <a:ext cx="22327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Tout va plus vite chez le moustique par temps chaud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125B48-B602-46AF-93F2-66B356672502}"/>
              </a:ext>
            </a:extLst>
          </p:cNvPr>
          <p:cNvSpPr txBox="1"/>
          <p:nvPr/>
        </p:nvSpPr>
        <p:spPr>
          <a:xfrm>
            <a:off x="3853543" y="3656911"/>
            <a:ext cx="5083828" cy="1754326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fr-FR" sz="2700" b="1" dirty="0">
                <a:solidFill>
                  <a:schemeClr val="bg1"/>
                </a:solidFill>
              </a:rPr>
              <a:t>3 grands phénomènes climatiques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700" b="1" dirty="0">
                <a:solidFill>
                  <a:schemeClr val="bg1"/>
                </a:solidFill>
              </a:rPr>
              <a:t>El niño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700" b="1" dirty="0">
                <a:solidFill>
                  <a:schemeClr val="bg1"/>
                </a:solidFill>
              </a:rPr>
              <a:t>Augmentation des températures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700" b="1" dirty="0">
                <a:solidFill>
                  <a:schemeClr val="bg1"/>
                </a:solidFill>
              </a:rPr>
              <a:t>Rivières </a:t>
            </a:r>
            <a:r>
              <a:rPr lang="fr-FR" sz="2700" b="1" dirty="0" smtClean="0">
                <a:solidFill>
                  <a:schemeClr val="bg1"/>
                </a:solidFill>
              </a:rPr>
              <a:t>atmosphériques</a:t>
            </a:r>
            <a:endParaRPr lang="fr-FR" sz="2700" b="1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E4CB2B1-68FD-4830-BE81-BD5FC70472BD}"/>
              </a:ext>
            </a:extLst>
          </p:cNvPr>
          <p:cNvSpPr txBox="1"/>
          <p:nvPr/>
        </p:nvSpPr>
        <p:spPr>
          <a:xfrm>
            <a:off x="2501537" y="4386226"/>
            <a:ext cx="4251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8°C</a:t>
            </a:r>
          </a:p>
        </p:txBody>
      </p:sp>
    </p:spTree>
    <p:extLst>
      <p:ext uri="{BB962C8B-B14F-4D97-AF65-F5344CB8AC3E}">
        <p14:creationId xmlns:p14="http://schemas.microsoft.com/office/powerpoint/2010/main" val="4601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469" y="1318918"/>
            <a:ext cx="5811061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7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67" y="1037891"/>
            <a:ext cx="8707065" cy="47822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046" y="2157602"/>
            <a:ext cx="819533" cy="5724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67" y="2157601"/>
            <a:ext cx="1082067" cy="12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4" y="995023"/>
            <a:ext cx="8716591" cy="48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74" y="1709694"/>
            <a:ext cx="3258494" cy="3362584"/>
          </a:xfrm>
        </p:spPr>
        <p:txBody>
          <a:bodyPr>
            <a:noAutofit/>
          </a:bodyPr>
          <a:lstStyle/>
          <a:p>
            <a:r>
              <a:rPr lang="fr-FR" sz="1600" dirty="0"/>
              <a:t>Première </a:t>
            </a:r>
            <a:r>
              <a:rPr lang="fr-FR" sz="1600" dirty="0" smtClean="0"/>
              <a:t>flambée </a:t>
            </a:r>
            <a:r>
              <a:rPr lang="fr-FR" sz="1600" dirty="0"/>
              <a:t>en 1944 en Crimée</a:t>
            </a:r>
          </a:p>
          <a:p>
            <a:r>
              <a:rPr lang="fr-FR" sz="1600" dirty="0"/>
              <a:t>Vecteur : une trentaine d’espèce de tiques </a:t>
            </a:r>
            <a:r>
              <a:rPr lang="fr-FR" sz="1600" i="1" dirty="0" err="1"/>
              <a:t>Hyalomnia</a:t>
            </a:r>
            <a:r>
              <a:rPr lang="fr-FR" sz="1600" i="1" dirty="0"/>
              <a:t> </a:t>
            </a:r>
            <a:r>
              <a:rPr lang="fr-FR" sz="1600" i="1" dirty="0" err="1"/>
              <a:t>marginatum</a:t>
            </a:r>
            <a:r>
              <a:rPr lang="fr-FR" sz="1600" dirty="0"/>
              <a:t>, actives avril-juillet, en France depuis </a:t>
            </a:r>
            <a:r>
              <a:rPr lang="fr-FR" sz="1600" dirty="0" smtClean="0"/>
              <a:t>2015</a:t>
            </a:r>
          </a:p>
          <a:p>
            <a:r>
              <a:rPr lang="fr-FR" sz="1600" dirty="0" smtClean="0"/>
              <a:t>Vecteur infecté : détection </a:t>
            </a:r>
            <a:r>
              <a:rPr lang="fr-FR" sz="1600" dirty="0"/>
              <a:t>matériel génétique CCHF dans tiques de Pyrénées orientales oct. 2023</a:t>
            </a:r>
          </a:p>
          <a:p>
            <a:r>
              <a:rPr lang="fr-FR" sz="1600" dirty="0"/>
              <a:t>Contamination par les tiques </a:t>
            </a:r>
            <a:r>
              <a:rPr lang="fr-FR" sz="1600" dirty="0" smtClean="0"/>
              <a:t>+ interhumaine</a:t>
            </a:r>
            <a:endParaRPr lang="fr-FR" sz="1600" dirty="0"/>
          </a:p>
          <a:p>
            <a:r>
              <a:rPr lang="fr-FR" sz="1600" b="1" dirty="0"/>
              <a:t>Fièvre, myalgie, signes digestifs </a:t>
            </a:r>
            <a:r>
              <a:rPr lang="fr-FR" sz="1600" dirty="0"/>
              <a:t>parfois manifestations hémorragiques (létalité 30%)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7730039" y="1582535"/>
            <a:ext cx="1413961" cy="592476"/>
          </a:xfrm>
        </p:spPr>
        <p:txBody>
          <a:bodyPr vert="horz" lIns="51435" tIns="25718" rIns="51435" bIns="25718" rtlCol="0" anchor="ctr" anchorCtr="0">
            <a:noAutofit/>
          </a:bodyPr>
          <a:lstStyle/>
          <a:p>
            <a:r>
              <a:rPr lang="fr-FR" sz="1400" dirty="0"/>
              <a:t>HYALOMNA </a:t>
            </a:r>
            <a:r>
              <a:rPr lang="fr-FR" sz="1400" dirty="0" smtClean="0"/>
              <a:t>MARGINATUM</a:t>
            </a:r>
            <a:r>
              <a:rPr lang="fr-FR" sz="1400" dirty="0"/>
              <a:t/>
            </a:r>
            <a:br>
              <a:rPr lang="fr-FR" sz="1400" dirty="0"/>
            </a:b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443" y="2199049"/>
            <a:ext cx="5321848" cy="35129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flipH="1">
            <a:off x="1279730" y="5433312"/>
            <a:ext cx="258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/>
              <a:t>ARA : </a:t>
            </a:r>
            <a:r>
              <a:rPr lang="fr-FR" sz="900" b="1" dirty="0" err="1"/>
              <a:t>Hyalomnia</a:t>
            </a:r>
            <a:r>
              <a:rPr lang="fr-FR" sz="900" b="1" dirty="0"/>
              <a:t> en partie méridionale de l’Ardèche et en Drôme</a:t>
            </a:r>
            <a:endParaRPr lang="fr-FR" sz="9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6DD57C-F5BA-46CF-9579-B28210891C95}"/>
              </a:ext>
            </a:extLst>
          </p:cNvPr>
          <p:cNvSpPr txBox="1"/>
          <p:nvPr/>
        </p:nvSpPr>
        <p:spPr>
          <a:xfrm>
            <a:off x="1891" y="932790"/>
            <a:ext cx="655410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ARBOVIROSE EN CLIMAT TEMPERE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3AB01F-6E7E-4A30-8518-DBF4C9FBB402}"/>
              </a:ext>
            </a:extLst>
          </p:cNvPr>
          <p:cNvSpPr txBox="1"/>
          <p:nvPr/>
        </p:nvSpPr>
        <p:spPr>
          <a:xfrm>
            <a:off x="1891" y="542054"/>
            <a:ext cx="655410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EPIDEMIOLOGIQUE / FH CRIMEE CONGO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6FAF1D0-F180-4FA9-8E00-A09293F67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1008"/>
          <a:stretch/>
        </p:blipFill>
        <p:spPr>
          <a:xfrm>
            <a:off x="3595211" y="1323526"/>
            <a:ext cx="4099274" cy="24677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329" y="277541"/>
            <a:ext cx="1413961" cy="126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E2689F9-9CC8-4813-AA8C-9066C9F176D6}"/>
              </a:ext>
            </a:extLst>
          </p:cNvPr>
          <p:cNvSpPr txBox="1"/>
          <p:nvPr/>
        </p:nvSpPr>
        <p:spPr>
          <a:xfrm>
            <a:off x="8185" y="1023037"/>
            <a:ext cx="308106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TRIADE HOTE VECTEUR VIRUS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8BAE6B-C30A-4333-98F9-286D4B95A191}"/>
              </a:ext>
            </a:extLst>
          </p:cNvPr>
          <p:cNvSpPr txBox="1"/>
          <p:nvPr/>
        </p:nvSpPr>
        <p:spPr>
          <a:xfrm>
            <a:off x="170471" y="3014383"/>
            <a:ext cx="1540646" cy="7155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350" dirty="0"/>
              <a:t>Vecteur intermédiaire hématophage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801409-0864-4A8F-8603-E26E8F2537A2}"/>
              </a:ext>
            </a:extLst>
          </p:cNvPr>
          <p:cNvSpPr txBox="1"/>
          <p:nvPr/>
        </p:nvSpPr>
        <p:spPr>
          <a:xfrm>
            <a:off x="170471" y="4161472"/>
            <a:ext cx="1599349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Hôtes vertébrés</a:t>
            </a:r>
          </a:p>
          <a:p>
            <a:r>
              <a:rPr lang="fr-FR" sz="1350" dirty="0"/>
              <a:t>Infectés ou porteurs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449EB1F-4D71-486A-8C51-3113E3BF6624}"/>
              </a:ext>
            </a:extLst>
          </p:cNvPr>
          <p:cNvSpPr txBox="1"/>
          <p:nvPr/>
        </p:nvSpPr>
        <p:spPr>
          <a:xfrm>
            <a:off x="170471" y="2143017"/>
            <a:ext cx="1449882" cy="7155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350" dirty="0" smtClean="0"/>
              <a:t>Virus à ARN</a:t>
            </a:r>
            <a:endParaRPr lang="fr-FR" sz="1350" dirty="0"/>
          </a:p>
          <a:p>
            <a:r>
              <a:rPr lang="fr-FR" sz="1350" dirty="0"/>
              <a:t>incubation courte &lt; 15 jours</a:t>
            </a: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34CE2AFF-7E01-4C71-B7E6-FC8671571431}"/>
              </a:ext>
            </a:extLst>
          </p:cNvPr>
          <p:cNvSpPr/>
          <p:nvPr/>
        </p:nvSpPr>
        <p:spPr>
          <a:xfrm>
            <a:off x="6719582" y="2738482"/>
            <a:ext cx="302003" cy="141584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F7EF3C1-043A-4AED-8EA6-DB8D64115A75}"/>
              </a:ext>
            </a:extLst>
          </p:cNvPr>
          <p:cNvSpPr txBox="1"/>
          <p:nvPr/>
        </p:nvSpPr>
        <p:spPr>
          <a:xfrm>
            <a:off x="8702" y="236467"/>
            <a:ext cx="810487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ARBOVIRUS : virus utilisant comme vecteur les arthropodes hématophages - </a:t>
            </a:r>
            <a:r>
              <a:rPr lang="fr-FR" b="1" dirty="0" smtClean="0">
                <a:solidFill>
                  <a:schemeClr val="bg1"/>
                </a:solidFill>
              </a:rPr>
              <a:t>490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ARBOVIROSES : maladies induites par les arbovirus chez les hôtes vertébrés - </a:t>
            </a:r>
            <a:r>
              <a:rPr lang="fr-FR" b="1" dirty="0" smtClean="0">
                <a:solidFill>
                  <a:schemeClr val="bg1"/>
                </a:solidFill>
              </a:rPr>
              <a:t>135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9247" y="1037571"/>
            <a:ext cx="2584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202122"/>
                </a:solidFill>
                <a:latin typeface="Arial" panose="020B0604020202020204" pitchFamily="34" charset="0"/>
              </a:rPr>
              <a:t>ARthropod-BOrne</a:t>
            </a:r>
            <a:r>
              <a:rPr lang="fr-FR" i="1" dirty="0">
                <a:solidFill>
                  <a:srgbClr val="202122"/>
                </a:solidFill>
                <a:latin typeface="Arial" panose="020B0604020202020204" pitchFamily="34" charset="0"/>
              </a:rPr>
              <a:t> virus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60" y="1863056"/>
            <a:ext cx="6342319" cy="4051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471" y="5929000"/>
            <a:ext cx="7177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/>
              <a:t>Thèse F. </a:t>
            </a:r>
            <a:r>
              <a:rPr lang="fr-FR" sz="1200" i="1" dirty="0"/>
              <a:t>Jourdain. Evaluation et optimisation de la réponse aux risques sanitaires dus à la présence d’</a:t>
            </a:r>
            <a:r>
              <a:rPr lang="fr-FR" sz="1200" i="1" dirty="0" err="1"/>
              <a:t>Aedes</a:t>
            </a:r>
            <a:r>
              <a:rPr lang="fr-FR" sz="1200" i="1" dirty="0"/>
              <a:t> </a:t>
            </a:r>
            <a:r>
              <a:rPr lang="fr-FR" sz="1200" i="1" dirty="0" err="1"/>
              <a:t>albopictus</a:t>
            </a:r>
            <a:r>
              <a:rPr lang="fr-FR" sz="1200" i="1" dirty="0"/>
              <a:t> en France métropolitaine. Médecine humaine et pathologie. Université Paris-Est Créteil Val-de-Marne - Paris 12, 2021</a:t>
            </a:r>
          </a:p>
        </p:txBody>
      </p:sp>
    </p:spTree>
    <p:extLst>
      <p:ext uri="{BB962C8B-B14F-4D97-AF65-F5344CB8AC3E}">
        <p14:creationId xmlns:p14="http://schemas.microsoft.com/office/powerpoint/2010/main" val="6055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Capture d'écran 2015-10-27 23.26.30.png">
            <a:extLst>
              <a:ext uri="{FF2B5EF4-FFF2-40B4-BE49-F238E27FC236}">
                <a16:creationId xmlns:a16="http://schemas.microsoft.com/office/drawing/2014/main" id="{C27C5AEB-7A89-4D6A-A083-2361CBB6C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t="26793" b="7888"/>
          <a:stretch/>
        </p:blipFill>
        <p:spPr bwMode="auto">
          <a:xfrm>
            <a:off x="272319" y="4560170"/>
            <a:ext cx="4576194" cy="216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129FD7-E0F8-48F5-B597-688322613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82" y="1836165"/>
            <a:ext cx="2478941" cy="20089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38586F-E080-4980-A515-08683BD2998A}"/>
              </a:ext>
            </a:extLst>
          </p:cNvPr>
          <p:cNvSpPr txBox="1"/>
          <p:nvPr/>
        </p:nvSpPr>
        <p:spPr>
          <a:xfrm>
            <a:off x="1893" y="1023037"/>
            <a:ext cx="274759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VECTEURS</a:t>
            </a:r>
          </a:p>
        </p:txBody>
      </p:sp>
      <p:pic>
        <p:nvPicPr>
          <p:cNvPr id="3074" name="Picture 2" descr="https://www.revmed.ch/var/site/storage/images/3/6/6/2/3662663-1-fre-CH/RMS_622_1786_fig01_i1200.jpg">
            <a:extLst>
              <a:ext uri="{FF2B5EF4-FFF2-40B4-BE49-F238E27FC236}">
                <a16:creationId xmlns:a16="http://schemas.microsoft.com/office/drawing/2014/main" id="{03CD7C95-0AEA-49F3-8ACF-BED99D936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21" y="1079906"/>
            <a:ext cx="2478941" cy="151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709557-6A32-4BC9-848C-E132829862F7}"/>
              </a:ext>
            </a:extLst>
          </p:cNvPr>
          <p:cNvSpPr/>
          <p:nvPr/>
        </p:nvSpPr>
        <p:spPr>
          <a:xfrm>
            <a:off x="6316594" y="1029900"/>
            <a:ext cx="19736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 err="1">
                <a:solidFill>
                  <a:srgbClr val="FFFFFF"/>
                </a:solidFill>
                <a:latin typeface="freight-sans-pro"/>
              </a:rPr>
              <a:t>Hyalomma</a:t>
            </a:r>
            <a:r>
              <a:rPr lang="fr-FR" sz="1350" dirty="0">
                <a:solidFill>
                  <a:srgbClr val="FFFFFF"/>
                </a:solidFill>
                <a:latin typeface="freight-sans-pro"/>
              </a:rPr>
              <a:t> </a:t>
            </a:r>
            <a:r>
              <a:rPr lang="fr-FR" sz="1350" dirty="0" err="1">
                <a:solidFill>
                  <a:srgbClr val="FFFFFF"/>
                </a:solidFill>
                <a:latin typeface="freight-sans-pro"/>
              </a:rPr>
              <a:t>marginatum</a:t>
            </a:r>
            <a:endParaRPr lang="fr-FR" sz="1350" dirty="0"/>
          </a:p>
        </p:txBody>
      </p:sp>
      <p:pic>
        <p:nvPicPr>
          <p:cNvPr id="10" name="Picture 2" descr="Aedes albopictus female. © ECDC/Francis Schaffner">
            <a:extLst>
              <a:ext uri="{FF2B5EF4-FFF2-40B4-BE49-F238E27FC236}">
                <a16:creationId xmlns:a16="http://schemas.microsoft.com/office/drawing/2014/main" id="{5AC74E4F-8039-44BE-85FF-60097AFD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21" y="2643218"/>
            <a:ext cx="2478941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33CBEE-28B7-4C7E-89FD-A254B8C0B0F0}"/>
              </a:ext>
            </a:extLst>
          </p:cNvPr>
          <p:cNvSpPr/>
          <p:nvPr/>
        </p:nvSpPr>
        <p:spPr>
          <a:xfrm>
            <a:off x="6316594" y="2608778"/>
            <a:ext cx="129080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>
                <a:solidFill>
                  <a:srgbClr val="FFFFFF"/>
                </a:solidFill>
                <a:latin typeface="freight-sans-pro"/>
              </a:rPr>
              <a:t>Aedes </a:t>
            </a:r>
            <a:r>
              <a:rPr lang="fr-FR" sz="1350" dirty="0" err="1">
                <a:solidFill>
                  <a:srgbClr val="FFFFFF"/>
                </a:solidFill>
                <a:latin typeface="freight-sans-pro"/>
              </a:rPr>
              <a:t>Aegypti</a:t>
            </a:r>
            <a:endParaRPr lang="fr-FR" sz="135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F57EBC4-1B90-490B-BCA8-6427932A2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5"/>
          <a:stretch/>
        </p:blipFill>
        <p:spPr bwMode="auto">
          <a:xfrm>
            <a:off x="6341821" y="4207178"/>
            <a:ext cx="2478941" cy="170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777F39-4FF2-48FB-B440-F4F873EE8EB6}"/>
              </a:ext>
            </a:extLst>
          </p:cNvPr>
          <p:cNvSpPr/>
          <p:nvPr/>
        </p:nvSpPr>
        <p:spPr>
          <a:xfrm>
            <a:off x="6316594" y="4177846"/>
            <a:ext cx="627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>
                <a:solidFill>
                  <a:srgbClr val="FFFFFF"/>
                </a:solidFill>
                <a:latin typeface="freight-sans-pro"/>
              </a:rPr>
              <a:t>Culex</a:t>
            </a:r>
            <a:endParaRPr lang="fr-FR" sz="1350" dirty="0"/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B17E9B03-D1AF-4A6E-90C2-28F7BFF3C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4" b="9184"/>
          <a:stretch/>
        </p:blipFill>
        <p:spPr bwMode="auto">
          <a:xfrm>
            <a:off x="4017699" y="2643218"/>
            <a:ext cx="2286281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64814E-C599-4785-B1EF-6AF66BA65B7D}"/>
              </a:ext>
            </a:extLst>
          </p:cNvPr>
          <p:cNvSpPr/>
          <p:nvPr/>
        </p:nvSpPr>
        <p:spPr>
          <a:xfrm>
            <a:off x="3959756" y="2593213"/>
            <a:ext cx="15023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>
                <a:solidFill>
                  <a:srgbClr val="FFFFFF"/>
                </a:solidFill>
                <a:latin typeface="freight-sans-pro"/>
              </a:rPr>
              <a:t>Aedes </a:t>
            </a:r>
            <a:r>
              <a:rPr lang="fr-FR" sz="1350" dirty="0" err="1">
                <a:solidFill>
                  <a:srgbClr val="FFFFFF"/>
                </a:solidFill>
                <a:latin typeface="freight-sans-pro"/>
              </a:rPr>
              <a:t>albopictus</a:t>
            </a:r>
            <a:endParaRPr lang="fr-FR" sz="1350" dirty="0"/>
          </a:p>
        </p:txBody>
      </p:sp>
      <p:pic>
        <p:nvPicPr>
          <p:cNvPr id="3076" name="Picture 4" descr="&lt;i&gt; Ixodes ricinus&lt;/i&gt;">
            <a:extLst>
              <a:ext uri="{FF2B5EF4-FFF2-40B4-BE49-F238E27FC236}">
                <a16:creationId xmlns:a16="http://schemas.microsoft.com/office/drawing/2014/main" id="{7B082E8D-AA42-471F-B83B-EFC35B2CF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34" y="1079906"/>
            <a:ext cx="2286281" cy="15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AD7ED60-03B5-46BC-B70D-799143B45B97}"/>
              </a:ext>
            </a:extLst>
          </p:cNvPr>
          <p:cNvSpPr/>
          <p:nvPr/>
        </p:nvSpPr>
        <p:spPr>
          <a:xfrm>
            <a:off x="3959756" y="1029900"/>
            <a:ext cx="12426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>
                <a:solidFill>
                  <a:srgbClr val="FFFFFF"/>
                </a:solidFill>
                <a:latin typeface="freight-sans-pro"/>
              </a:rPr>
              <a:t>Ixodes </a:t>
            </a:r>
            <a:r>
              <a:rPr lang="fr-FR" sz="1350" dirty="0" err="1">
                <a:solidFill>
                  <a:srgbClr val="FFFFFF"/>
                </a:solidFill>
                <a:latin typeface="freight-sans-pro"/>
              </a:rPr>
              <a:t>ricinus</a:t>
            </a:r>
            <a:endParaRPr lang="fr-FR" sz="1350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ACAC96-EA59-44E9-91E0-83A089DCF417}"/>
              </a:ext>
            </a:extLst>
          </p:cNvPr>
          <p:cNvSpPr/>
          <p:nvPr/>
        </p:nvSpPr>
        <p:spPr>
          <a:xfrm>
            <a:off x="1434517" y="4525336"/>
            <a:ext cx="553673" cy="34604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Ellipse 4"/>
          <p:cNvSpPr/>
          <p:nvPr/>
        </p:nvSpPr>
        <p:spPr>
          <a:xfrm>
            <a:off x="3670478" y="2461679"/>
            <a:ext cx="2541407" cy="174094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37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0074056-FCFD-4A0E-8B96-8421FB8B3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1" r="2709" b="18919"/>
          <a:stretch/>
        </p:blipFill>
        <p:spPr>
          <a:xfrm>
            <a:off x="4190301" y="1797531"/>
            <a:ext cx="4907099" cy="4212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C83104-4C6E-4F92-9F05-03AF82526C16}"/>
              </a:ext>
            </a:extLst>
          </p:cNvPr>
          <p:cNvSpPr/>
          <p:nvPr/>
        </p:nvSpPr>
        <p:spPr>
          <a:xfrm>
            <a:off x="2909270" y="1941895"/>
            <a:ext cx="12130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350" b="1" i="1" dirty="0">
                <a:solidFill>
                  <a:srgbClr val="7030A0"/>
                </a:solidFill>
              </a:rPr>
              <a:t>Aedes </a:t>
            </a:r>
            <a:r>
              <a:rPr lang="fr-FR" sz="1350" b="1" i="1" dirty="0" err="1">
                <a:solidFill>
                  <a:srgbClr val="7030A0"/>
                </a:solidFill>
              </a:rPr>
              <a:t>Aegypti</a:t>
            </a:r>
            <a:endParaRPr lang="fr-FR" sz="1350" b="1" i="1" dirty="0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31D28-0E99-475C-B9D9-CB6030D8DA69}"/>
              </a:ext>
            </a:extLst>
          </p:cNvPr>
          <p:cNvSpPr/>
          <p:nvPr/>
        </p:nvSpPr>
        <p:spPr>
          <a:xfrm>
            <a:off x="2709794" y="4097524"/>
            <a:ext cx="14125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350" b="1" i="1" dirty="0">
                <a:solidFill>
                  <a:srgbClr val="7030A0"/>
                </a:solidFill>
              </a:rPr>
              <a:t>Aedes </a:t>
            </a:r>
            <a:r>
              <a:rPr lang="fr-FR" sz="1350" b="1" i="1" dirty="0" err="1">
                <a:solidFill>
                  <a:srgbClr val="7030A0"/>
                </a:solidFill>
              </a:rPr>
              <a:t>Albopictus</a:t>
            </a:r>
            <a:endParaRPr lang="fr-FR" sz="1350" b="1" i="1" dirty="0">
              <a:solidFill>
                <a:srgbClr val="7030A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1637F5-EBA8-4F66-B846-DB31CF8F66F0}"/>
              </a:ext>
            </a:extLst>
          </p:cNvPr>
          <p:cNvSpPr txBox="1"/>
          <p:nvPr/>
        </p:nvSpPr>
        <p:spPr>
          <a:xfrm>
            <a:off x="1892" y="462287"/>
            <a:ext cx="762370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EPIDEMIOLOGIQUE / DENGUE ZIKA CHIKUNGUNYA FIEVRE JAUNE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FCD91D-F7BB-4E85-9E49-DA11EEE81C53}"/>
              </a:ext>
            </a:extLst>
          </p:cNvPr>
          <p:cNvSpPr txBox="1"/>
          <p:nvPr/>
        </p:nvSpPr>
        <p:spPr>
          <a:xfrm>
            <a:off x="1892" y="1179008"/>
            <a:ext cx="762370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DU VECTEUR AEDES / ZONE TROPICALE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9ACA8-D9A5-4677-B680-9090F37CD0B9}"/>
              </a:ext>
            </a:extLst>
          </p:cNvPr>
          <p:cNvSpPr/>
          <p:nvPr/>
        </p:nvSpPr>
        <p:spPr>
          <a:xfrm>
            <a:off x="5034444" y="2478948"/>
            <a:ext cx="3705836" cy="950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B7D737-E2F8-4ECE-848B-BA29262CABF0}"/>
              </a:ext>
            </a:extLst>
          </p:cNvPr>
          <p:cNvSpPr/>
          <p:nvPr/>
        </p:nvSpPr>
        <p:spPr>
          <a:xfrm>
            <a:off x="5034444" y="4585443"/>
            <a:ext cx="3705836" cy="950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1"/>
          <p:cNvSpPr/>
          <p:nvPr/>
        </p:nvSpPr>
        <p:spPr>
          <a:xfrm>
            <a:off x="375769" y="4429972"/>
            <a:ext cx="32649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7030A0"/>
                </a:solidFill>
              </a:rPr>
              <a:t>DIAPAUSE = capacité de passer l’hiver </a:t>
            </a:r>
            <a:endParaRPr lang="fr-FR" sz="1400" b="1" dirty="0" smtClean="0">
              <a:solidFill>
                <a:srgbClr val="7030A0"/>
              </a:solidFill>
            </a:endParaRPr>
          </a:p>
          <a:p>
            <a:r>
              <a:rPr lang="fr-FR" sz="1400" b="1" dirty="0" err="1" smtClean="0"/>
              <a:t>Oeufs</a:t>
            </a:r>
            <a:r>
              <a:rPr lang="fr-FR" sz="1400" b="1" dirty="0" smtClean="0"/>
              <a:t> et larves</a:t>
            </a:r>
            <a:r>
              <a:rPr lang="fr-FR" sz="1400" dirty="0" smtClean="0"/>
              <a:t> </a:t>
            </a:r>
            <a:r>
              <a:rPr lang="fr-FR" sz="1400" dirty="0"/>
              <a:t>= capable de résister au </a:t>
            </a:r>
            <a:r>
              <a:rPr lang="fr-FR" sz="1400" b="1" dirty="0" smtClean="0"/>
              <a:t>froid, </a:t>
            </a:r>
            <a:r>
              <a:rPr lang="fr-FR" sz="1400" dirty="0" smtClean="0"/>
              <a:t>arrêt de </a:t>
            </a:r>
            <a:r>
              <a:rPr lang="fr-FR" sz="1400" dirty="0"/>
              <a:t>leur </a:t>
            </a:r>
            <a:r>
              <a:rPr lang="fr-FR" sz="1400" dirty="0" smtClean="0"/>
              <a:t>maturation, </a:t>
            </a:r>
            <a:r>
              <a:rPr lang="fr-FR" sz="1400" b="1" dirty="0" err="1" smtClean="0"/>
              <a:t>dessication</a:t>
            </a:r>
            <a:r>
              <a:rPr lang="fr-FR" sz="1400" b="1" dirty="0" smtClean="0"/>
              <a:t>, </a:t>
            </a:r>
            <a:r>
              <a:rPr lang="fr-FR" sz="1400" dirty="0" smtClean="0"/>
              <a:t>puis éclosion </a:t>
            </a:r>
            <a:r>
              <a:rPr lang="fr-FR" sz="1400" dirty="0"/>
              <a:t>au printemps </a:t>
            </a:r>
            <a:r>
              <a:rPr lang="fr-FR" sz="1400" dirty="0" smtClean="0"/>
              <a:t>(température </a:t>
            </a:r>
            <a:r>
              <a:rPr lang="fr-FR" sz="1400" dirty="0"/>
              <a:t>et </a:t>
            </a:r>
            <a:r>
              <a:rPr lang="fr-FR" sz="1400" dirty="0" smtClean="0"/>
              <a:t>eau)</a:t>
            </a:r>
            <a:endParaRPr lang="fr-FR" sz="1400" dirty="0"/>
          </a:p>
          <a:p>
            <a:r>
              <a:rPr lang="fr-FR" sz="1400" dirty="0" smtClean="0">
                <a:sym typeface="Wingdings" panose="05000000000000000000" pitchFamily="2" charset="2"/>
              </a:rPr>
              <a:t> </a:t>
            </a:r>
            <a:r>
              <a:rPr lang="fr-FR" sz="1400" dirty="0" smtClean="0"/>
              <a:t>Adaptation aux environnements tempérés, plasticité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372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2F76AA82-FBA9-4771-B7E6-D82E011E6F6D}"/>
              </a:ext>
            </a:extLst>
          </p:cNvPr>
          <p:cNvGrpSpPr/>
          <p:nvPr/>
        </p:nvGrpSpPr>
        <p:grpSpPr>
          <a:xfrm>
            <a:off x="287223" y="1750679"/>
            <a:ext cx="8691095" cy="3781337"/>
            <a:chOff x="382964" y="125836"/>
            <a:chExt cx="10009355" cy="433289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9CB426F-C18B-4A48-850B-2FEBE754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964" y="218114"/>
              <a:ext cx="1970566" cy="1384183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C5A36E-375F-4C4D-A2A8-832AE5998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7515" y="125836"/>
              <a:ext cx="2101936" cy="1476461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382D668-0F96-4612-A5B9-A25971296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9451" y="215613"/>
              <a:ext cx="1982219" cy="138895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B090F05-D802-4965-A64B-042E2BCC3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1670" y="215613"/>
              <a:ext cx="1978123" cy="138668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44AA7DF-E6D1-4F9F-B4F4-A2D215D45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4196" y="215613"/>
              <a:ext cx="1978123" cy="139068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5370B89-68D0-4796-9575-9964BCBC1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2964" y="1602297"/>
              <a:ext cx="1971714" cy="138418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6ED9728-F4A2-4B1B-84FF-09C2A372C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3530" y="1601463"/>
              <a:ext cx="1976967" cy="139068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DBC74A-435C-4A35-93A6-C3668D625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59451" y="1601463"/>
              <a:ext cx="1970909" cy="138501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C90446A-58AF-4EAA-8EDC-ACAFBDAEE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30360" y="1601463"/>
              <a:ext cx="1976887" cy="1385017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9C2B185-1580-48DD-8A5F-BD4B8DDFC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01269" y="1601463"/>
              <a:ext cx="1970909" cy="138701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612968D-A77E-419C-A121-51C44311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8599" y="2992144"/>
              <a:ext cx="1971714" cy="1386175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943CE2F-5018-40BC-B14B-FC72D65B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60313" y="2992143"/>
              <a:ext cx="2078997" cy="146431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C0AE1D2-CA9F-434C-A1DF-BD52B2C65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39310" y="2994415"/>
              <a:ext cx="2078997" cy="146431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0353754-1423-4200-AB28-A4416C6BC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41669" y="2994415"/>
              <a:ext cx="1972901" cy="138501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A85BCC3-C964-4513-8D86-0E61ECEA4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401269" y="2994415"/>
              <a:ext cx="1960222" cy="1377915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41904F2F-E662-429C-9D05-40E39A5FDAFB}"/>
              </a:ext>
            </a:extLst>
          </p:cNvPr>
          <p:cNvSpPr txBox="1"/>
          <p:nvPr/>
        </p:nvSpPr>
        <p:spPr>
          <a:xfrm>
            <a:off x="1891" y="841252"/>
            <a:ext cx="655410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FRANCAISE DU VECTEUR MOUSTIQUE TIGRE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88CA1E-6DFB-4515-8742-D0E2359418B8}"/>
              </a:ext>
            </a:extLst>
          </p:cNvPr>
          <p:cNvSpPr txBox="1"/>
          <p:nvPr/>
        </p:nvSpPr>
        <p:spPr>
          <a:xfrm>
            <a:off x="1891" y="495003"/>
            <a:ext cx="655410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EPIDEMIOLOGIQUE / DENGUE ZIKA CHIKUNGUNYA</a:t>
            </a:r>
          </a:p>
        </p:txBody>
      </p:sp>
      <p:pic>
        <p:nvPicPr>
          <p:cNvPr id="8194" name="Picture 2" descr="https://cdn-s-www.lejsl.com/images/53095B79-97E2-4C0A-9756-AADE33663270/NW_raw/les-travaux-de-demolition-puis-de-reconstruction-de-la-nouvelle-station-total-vont-demarrer-dans-le-courant-du-dernier-trimestre-2019-photo-johan-bozon-1554390866.jpg">
            <a:extLst>
              <a:ext uri="{FF2B5EF4-FFF2-40B4-BE49-F238E27FC236}">
                <a16:creationId xmlns:a16="http://schemas.microsoft.com/office/drawing/2014/main" id="{A74B6E1A-4D35-49E5-AE3C-34FC2EE8F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3"/>
          <a:stretch/>
        </p:blipFill>
        <p:spPr bwMode="auto">
          <a:xfrm>
            <a:off x="7473323" y="954675"/>
            <a:ext cx="1590824" cy="89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06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AD8C71-BD11-4B47-BA72-681E51AF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804" y="2839960"/>
            <a:ext cx="3225398" cy="29940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FDD4FC-7193-4D46-9BD9-55F2CC158D34}"/>
              </a:ext>
            </a:extLst>
          </p:cNvPr>
          <p:cNvSpPr txBox="1"/>
          <p:nvPr/>
        </p:nvSpPr>
        <p:spPr>
          <a:xfrm>
            <a:off x="5870197" y="2909210"/>
            <a:ext cx="3056671" cy="32316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chemeClr val="bg1"/>
                </a:solidFill>
              </a:rPr>
              <a:t>Lucky </a:t>
            </a:r>
            <a:r>
              <a:rPr lang="fr-FR" sz="1500" b="1" dirty="0" err="1">
                <a:solidFill>
                  <a:schemeClr val="bg1"/>
                </a:solidFill>
              </a:rPr>
              <a:t>bamboo</a:t>
            </a:r>
            <a:r>
              <a:rPr lang="fr-FR" sz="1500" b="1" dirty="0">
                <a:solidFill>
                  <a:schemeClr val="bg1"/>
                </a:solidFill>
              </a:rPr>
              <a:t> Dracaena </a:t>
            </a:r>
            <a:r>
              <a:rPr lang="fr-FR" sz="1500" b="1" dirty="0" err="1">
                <a:solidFill>
                  <a:schemeClr val="bg1"/>
                </a:solidFill>
              </a:rPr>
              <a:t>sanderiana</a:t>
            </a:r>
            <a:endParaRPr lang="fr-FR" sz="15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1,314 Waste Tyres Stock Photos - Free &amp; Royalty-Free Stock Photos from  Dreamstime">
            <a:extLst>
              <a:ext uri="{FF2B5EF4-FFF2-40B4-BE49-F238E27FC236}">
                <a16:creationId xmlns:a16="http://schemas.microsoft.com/office/drawing/2014/main" id="{D105E03D-27D2-4CEB-9DE1-9635008DA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4" y="2222558"/>
            <a:ext cx="5451261" cy="36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A100D53-F636-4E67-976E-FA713C943BE7}"/>
              </a:ext>
            </a:extLst>
          </p:cNvPr>
          <p:cNvSpPr txBox="1"/>
          <p:nvPr/>
        </p:nvSpPr>
        <p:spPr>
          <a:xfrm>
            <a:off x="427839" y="2323226"/>
            <a:ext cx="3417795" cy="30008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fr-FR" sz="1350" b="1" dirty="0">
                <a:solidFill>
                  <a:schemeClr val="bg1"/>
                </a:solidFill>
              </a:rPr>
              <a:t>COMMERCE INTERNATIONAL DE PNEUS USES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688170-355F-49A7-993D-A5F3195A7EAF}"/>
              </a:ext>
            </a:extLst>
          </p:cNvPr>
          <p:cNvSpPr txBox="1"/>
          <p:nvPr/>
        </p:nvSpPr>
        <p:spPr>
          <a:xfrm>
            <a:off x="1891" y="1023037"/>
            <a:ext cx="655410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EPIDEMIOLOGIQUE / DENGUE ZIKA CHIKUNGUNYA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F5AFC9-2C0B-4092-B947-C144D787F3FF}"/>
              </a:ext>
            </a:extLst>
          </p:cNvPr>
          <p:cNvSpPr txBox="1"/>
          <p:nvPr/>
        </p:nvSpPr>
        <p:spPr>
          <a:xfrm>
            <a:off x="1891" y="1369286"/>
            <a:ext cx="655410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DYNAMIQUE MONDIALE DU VECTEUR MOUSTIQUE TIGRE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D3A687-1B5F-480D-92A0-24A0FF9F4738}"/>
              </a:ext>
            </a:extLst>
          </p:cNvPr>
          <p:cNvSpPr/>
          <p:nvPr/>
        </p:nvSpPr>
        <p:spPr>
          <a:xfrm>
            <a:off x="4634342" y="1830546"/>
            <a:ext cx="4455066" cy="300082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bg1"/>
                </a:solidFill>
                <a:latin typeface="Arial" panose="020B0604020202020204" pitchFamily="34" charset="0"/>
              </a:rPr>
              <a:t>transport passif des œufs supportant la dessication</a:t>
            </a:r>
            <a:endParaRPr lang="fr-FR" sz="13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7F4FF82-ABBB-48E7-9061-6EA95891E515}"/>
              </a:ext>
            </a:extLst>
          </p:cNvPr>
          <p:cNvGrpSpPr/>
          <p:nvPr/>
        </p:nvGrpSpPr>
        <p:grpSpPr>
          <a:xfrm>
            <a:off x="120058" y="1838151"/>
            <a:ext cx="4536281" cy="4083844"/>
            <a:chOff x="3356281" y="208910"/>
            <a:chExt cx="6048375" cy="5445125"/>
          </a:xfrm>
        </p:grpSpPr>
        <p:pic>
          <p:nvPicPr>
            <p:cNvPr id="120836" name="Picture 2">
              <a:extLst>
                <a:ext uri="{FF2B5EF4-FFF2-40B4-BE49-F238E27FC236}">
                  <a16:creationId xmlns:a16="http://schemas.microsoft.com/office/drawing/2014/main" id="{81BA893F-AA99-46AD-AA6B-43668611B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281" y="208910"/>
              <a:ext cx="6048375" cy="544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56AD489-4F1D-444F-88BB-43E036622075}"/>
                </a:ext>
              </a:extLst>
            </p:cNvPr>
            <p:cNvSpPr txBox="1"/>
            <p:nvPr/>
          </p:nvSpPr>
          <p:spPr>
            <a:xfrm>
              <a:off x="7121395" y="3262124"/>
              <a:ext cx="1013525" cy="2847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788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</a:rPr>
                <a:t>Toscana</a:t>
              </a:r>
              <a:r>
                <a:rPr lang="fr-FR" sz="788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</a:rPr>
                <a:t> (P)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EA54411-03F7-4479-B704-D3A4C86849C4}"/>
                </a:ext>
              </a:extLst>
            </p:cNvPr>
            <p:cNvSpPr txBox="1"/>
            <p:nvPr/>
          </p:nvSpPr>
          <p:spPr>
            <a:xfrm>
              <a:off x="6283645" y="2355210"/>
              <a:ext cx="1695336" cy="2847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788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</a:rPr>
                <a:t>Encéphalite à tique (T)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1EC386A-0DEC-4B96-8E8E-F3576E3888C4}"/>
              </a:ext>
            </a:extLst>
          </p:cNvPr>
          <p:cNvGrpSpPr/>
          <p:nvPr/>
        </p:nvGrpSpPr>
        <p:grpSpPr>
          <a:xfrm>
            <a:off x="4681543" y="2979055"/>
            <a:ext cx="4416318" cy="2040794"/>
            <a:chOff x="6491144" y="2843868"/>
            <a:chExt cx="5037529" cy="194552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C007076-3D47-4BF8-8DC6-C6CA09DABE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144" y="2843868"/>
              <a:ext cx="5037529" cy="1945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0BC4277-4316-4760-A78C-3949A02C7067}"/>
                </a:ext>
              </a:extLst>
            </p:cNvPr>
            <p:cNvGrpSpPr/>
            <p:nvPr/>
          </p:nvGrpSpPr>
          <p:grpSpPr>
            <a:xfrm>
              <a:off x="6525266" y="3133989"/>
              <a:ext cx="4969284" cy="1587136"/>
              <a:chOff x="6525266" y="3133989"/>
              <a:chExt cx="4969284" cy="158713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B36C4D-7944-45F1-B137-7F73C6D5CF14}"/>
                  </a:ext>
                </a:extLst>
              </p:cNvPr>
              <p:cNvSpPr/>
              <p:nvPr/>
            </p:nvSpPr>
            <p:spPr>
              <a:xfrm>
                <a:off x="6525266" y="3133989"/>
                <a:ext cx="1303831" cy="242124"/>
              </a:xfrm>
              <a:prstGeom prst="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E9EDEC-D7A3-4C01-A29A-7915A0D8AC9B}"/>
                  </a:ext>
                </a:extLst>
              </p:cNvPr>
              <p:cNvSpPr/>
              <p:nvPr/>
            </p:nvSpPr>
            <p:spPr>
              <a:xfrm>
                <a:off x="7846158" y="3133989"/>
                <a:ext cx="1571422" cy="242124"/>
              </a:xfrm>
              <a:prstGeom prst="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4EFE180-DAC9-4EB3-855C-D044F436F66A}"/>
                  </a:ext>
                </a:extLst>
              </p:cNvPr>
              <p:cNvSpPr/>
              <p:nvPr/>
            </p:nvSpPr>
            <p:spPr>
              <a:xfrm>
                <a:off x="9434641" y="3133989"/>
                <a:ext cx="2059909" cy="242124"/>
              </a:xfrm>
              <a:prstGeom prst="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E958FD-398B-4910-A9A9-F55CB243848C}"/>
                  </a:ext>
                </a:extLst>
              </p:cNvPr>
              <p:cNvSpPr/>
              <p:nvPr/>
            </p:nvSpPr>
            <p:spPr>
              <a:xfrm>
                <a:off x="6542327" y="4482201"/>
                <a:ext cx="919506" cy="238924"/>
              </a:xfrm>
              <a:prstGeom prst="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/>
              </a:p>
            </p:txBody>
          </p:sp>
          <p:pic>
            <p:nvPicPr>
              <p:cNvPr id="19" name="Image 2">
                <a:extLst>
                  <a:ext uri="{FF2B5EF4-FFF2-40B4-BE49-F238E27FC236}">
                    <a16:creationId xmlns:a16="http://schemas.microsoft.com/office/drawing/2014/main" id="{1BAC6F98-54C9-4B48-ABCA-730A206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4893" y="4102483"/>
                <a:ext cx="587263" cy="191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3F7EF3C1-043A-4AED-8EA6-DB8D64115A75}"/>
              </a:ext>
            </a:extLst>
          </p:cNvPr>
          <p:cNvSpPr txBox="1"/>
          <p:nvPr/>
        </p:nvSpPr>
        <p:spPr>
          <a:xfrm>
            <a:off x="1892" y="629795"/>
            <a:ext cx="810487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ARBOVIRUS : virus utilisant comme vecteur les arthropodes hématophages - 600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ARBOVIROSES : maladies induites par les arbovirus chez les hôtes vertébrés - 150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984DCAD-55AA-4B88-A028-8369D3D2D3D3}"/>
              </a:ext>
            </a:extLst>
          </p:cNvPr>
          <p:cNvSpPr txBox="1"/>
          <p:nvPr/>
        </p:nvSpPr>
        <p:spPr>
          <a:xfrm>
            <a:off x="4681543" y="2286558"/>
            <a:ext cx="2548390" cy="7155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350" b="1" dirty="0"/>
              <a:t>Forme pauci ou asymptomatique</a:t>
            </a:r>
          </a:p>
          <a:p>
            <a:r>
              <a:rPr lang="fr-FR" sz="1350" b="1" dirty="0"/>
              <a:t>Forme clinique</a:t>
            </a:r>
          </a:p>
          <a:p>
            <a:r>
              <a:rPr lang="fr-FR" sz="1350" b="1" dirty="0"/>
              <a:t>Forme grave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1E1D8C4-45B9-4B20-88E6-CF9FE5AE7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508" y="5456933"/>
            <a:ext cx="1141145" cy="1303132"/>
          </a:xfrm>
          <a:prstGeom prst="rect">
            <a:avLst/>
          </a:prstGeom>
        </p:spPr>
      </p:pic>
      <p:sp>
        <p:nvSpPr>
          <p:cNvPr id="22" name="Étoile : 5 branches 21">
            <a:extLst>
              <a:ext uri="{FF2B5EF4-FFF2-40B4-BE49-F238E27FC236}">
                <a16:creationId xmlns:a16="http://schemas.microsoft.com/office/drawing/2014/main" id="{2FFA7C22-12DF-4654-8300-EA32875B3A5D}"/>
              </a:ext>
            </a:extLst>
          </p:cNvPr>
          <p:cNvSpPr/>
          <p:nvPr/>
        </p:nvSpPr>
        <p:spPr>
          <a:xfrm>
            <a:off x="2472655" y="2270908"/>
            <a:ext cx="151001" cy="127286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7" name="Étoile : 5 branches 26">
            <a:extLst>
              <a:ext uri="{FF2B5EF4-FFF2-40B4-BE49-F238E27FC236}">
                <a16:creationId xmlns:a16="http://schemas.microsoft.com/office/drawing/2014/main" id="{B7C702E3-D0ED-48EF-9519-44929025F380}"/>
              </a:ext>
            </a:extLst>
          </p:cNvPr>
          <p:cNvSpPr/>
          <p:nvPr/>
        </p:nvSpPr>
        <p:spPr>
          <a:xfrm>
            <a:off x="2370371" y="3283384"/>
            <a:ext cx="151001" cy="127286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8" name="Étoile : 5 branches 27">
            <a:extLst>
              <a:ext uri="{FF2B5EF4-FFF2-40B4-BE49-F238E27FC236}">
                <a16:creationId xmlns:a16="http://schemas.microsoft.com/office/drawing/2014/main" id="{1EF7C8D1-8158-439B-BE56-AE94BC3BF9BB}"/>
              </a:ext>
            </a:extLst>
          </p:cNvPr>
          <p:cNvSpPr/>
          <p:nvPr/>
        </p:nvSpPr>
        <p:spPr>
          <a:xfrm>
            <a:off x="3528894" y="3473722"/>
            <a:ext cx="151001" cy="127286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Étoile : 5 branches 28">
            <a:extLst>
              <a:ext uri="{FF2B5EF4-FFF2-40B4-BE49-F238E27FC236}">
                <a16:creationId xmlns:a16="http://schemas.microsoft.com/office/drawing/2014/main" id="{6739E0B2-394A-46E0-8965-B7903531DD58}"/>
              </a:ext>
            </a:extLst>
          </p:cNvPr>
          <p:cNvSpPr/>
          <p:nvPr/>
        </p:nvSpPr>
        <p:spPr>
          <a:xfrm>
            <a:off x="2690409" y="2795749"/>
            <a:ext cx="151001" cy="127286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" name="Étoile : 5 branches 29">
            <a:extLst>
              <a:ext uri="{FF2B5EF4-FFF2-40B4-BE49-F238E27FC236}">
                <a16:creationId xmlns:a16="http://schemas.microsoft.com/office/drawing/2014/main" id="{1DA1ED32-103D-4542-8F06-3C32452AE364}"/>
              </a:ext>
            </a:extLst>
          </p:cNvPr>
          <p:cNvSpPr/>
          <p:nvPr/>
        </p:nvSpPr>
        <p:spPr>
          <a:xfrm>
            <a:off x="2747989" y="4500699"/>
            <a:ext cx="151001" cy="127286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Étoile : 5 branches 30">
            <a:extLst>
              <a:ext uri="{FF2B5EF4-FFF2-40B4-BE49-F238E27FC236}">
                <a16:creationId xmlns:a16="http://schemas.microsoft.com/office/drawing/2014/main" id="{D2C7EC04-DB20-4DC4-B1F0-968C967E8D1B}"/>
              </a:ext>
            </a:extLst>
          </p:cNvPr>
          <p:cNvSpPr/>
          <p:nvPr/>
        </p:nvSpPr>
        <p:spPr>
          <a:xfrm>
            <a:off x="2792891" y="3816429"/>
            <a:ext cx="151001" cy="127286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39444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7869"/>
          <a:stretch/>
        </p:blipFill>
        <p:spPr>
          <a:xfrm>
            <a:off x="3603436" y="112295"/>
            <a:ext cx="5540564" cy="325367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96300"/>
            <a:ext cx="4764506" cy="31617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2296" y="481263"/>
            <a:ext cx="3705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Dengue dans le Monde depuis les années 2010</a:t>
            </a:r>
            <a:endParaRPr lang="fr-FR" sz="2800" dirty="0"/>
          </a:p>
        </p:txBody>
      </p:sp>
      <p:sp>
        <p:nvSpPr>
          <p:cNvPr id="2" name="ZoneTexte 1"/>
          <p:cNvSpPr txBox="1"/>
          <p:nvPr/>
        </p:nvSpPr>
        <p:spPr>
          <a:xfrm flipH="1">
            <a:off x="4764507" y="4102579"/>
            <a:ext cx="4082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Dengue </a:t>
            </a:r>
            <a:r>
              <a:rPr lang="fr-FR" dirty="0" smtClean="0"/>
              <a:t>: 400 millions / an, 20 000 décès</a:t>
            </a:r>
          </a:p>
          <a:p>
            <a:r>
              <a:rPr lang="fr-FR" b="1" smtClean="0"/>
              <a:t>[Paludisme </a:t>
            </a:r>
            <a:r>
              <a:rPr lang="fr-FR" dirty="0" smtClean="0"/>
              <a:t>: 250 millions / an, 600 </a:t>
            </a:r>
            <a:r>
              <a:rPr lang="fr-FR" smtClean="0"/>
              <a:t>000 </a:t>
            </a:r>
            <a:r>
              <a:rPr lang="fr-FR" smtClean="0"/>
              <a:t>décès]</a:t>
            </a:r>
            <a:endParaRPr lang="fr-FR" dirty="0" smtClean="0"/>
          </a:p>
          <a:p>
            <a:r>
              <a:rPr lang="fr-FR" b="1" dirty="0" smtClean="0"/>
              <a:t>Fièvre jaune </a:t>
            </a:r>
            <a:r>
              <a:rPr lang="fr-FR" dirty="0" smtClean="0"/>
              <a:t>: 200 000 / an, 30 000 décès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532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6298</TotalTime>
  <Words>809</Words>
  <Application>Microsoft Office PowerPoint</Application>
  <PresentationFormat>Affichage à l'écran (4:3)</PresentationFormat>
  <Paragraphs>131</Paragraphs>
  <Slides>26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MS PGothic</vt:lpstr>
      <vt:lpstr>Arial</vt:lpstr>
      <vt:lpstr>Calibri</vt:lpstr>
      <vt:lpstr>Calibri Light</vt:lpstr>
      <vt:lpstr>freight-sans-pro</vt:lpstr>
      <vt:lpstr>roboto</vt:lpstr>
      <vt:lpstr>Wingdings</vt:lpstr>
      <vt:lpstr>Thème Office</vt:lpstr>
      <vt:lpstr>Arboviroses, méga-épidémies de demain ?</vt:lpstr>
      <vt:lpstr>De quoi parle-t-on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Dengue, la clinique</vt:lpstr>
      <vt:lpstr>Comment se préparer, quelle organisation ? L’expérience de la Martinique</vt:lpstr>
      <vt:lpstr>Présentation PowerPoint</vt:lpstr>
      <vt:lpstr>Présentation PowerPoint</vt:lpstr>
      <vt:lpstr>Présentation PowerPoint</vt:lpstr>
      <vt:lpstr>En conclusion :</vt:lpstr>
      <vt:lpstr>Merci pour votre attention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HYALOMNA MARGINATUM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Berndt</dc:creator>
  <cp:lastModifiedBy>COIGNARD-BIEHLER, Helene</cp:lastModifiedBy>
  <cp:revision>63</cp:revision>
  <dcterms:created xsi:type="dcterms:W3CDTF">2019-06-12T16:05:48Z</dcterms:created>
  <dcterms:modified xsi:type="dcterms:W3CDTF">2024-02-06T08:37:23Z</dcterms:modified>
</cp:coreProperties>
</file>